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720"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8790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97600" y="992862"/>
            <a:ext cx="7548801" cy="1965722"/>
          </a:xfrm>
          <a:prstGeom prst="rect">
            <a:avLst/>
          </a:prstGeom>
          <a:noFill/>
          <a:ln/>
        </p:spPr>
        <p:txBody>
          <a:bodyPr wrap="square" rtlCol="0" anchor="t"/>
          <a:lstStyle/>
          <a:p>
            <a:pPr marL="0" indent="0">
              <a:lnSpc>
                <a:spcPts val="7739"/>
              </a:lnSpc>
              <a:buNone/>
            </a:pPr>
            <a:r>
              <a:rPr lang="en-US" sz="6191" dirty="0">
                <a:solidFill>
                  <a:srgbClr val="FFFFFF"/>
                </a:solidFill>
                <a:latin typeface="Roboto" pitchFamily="34" charset="0"/>
                <a:ea typeface="Roboto" pitchFamily="34" charset="-122"/>
                <a:cs typeface="Roboto" pitchFamily="34" charset="-120"/>
              </a:rPr>
              <a:t>Tutorial Avanzado de Lenguaje C</a:t>
            </a:r>
            <a:endParaRPr lang="en-US" sz="6191" dirty="0"/>
          </a:p>
        </p:txBody>
      </p:sp>
      <p:sp>
        <p:nvSpPr>
          <p:cNvPr id="6" name="Text 2"/>
          <p:cNvSpPr/>
          <p:nvPr/>
        </p:nvSpPr>
        <p:spPr>
          <a:xfrm>
            <a:off x="797600" y="3300412"/>
            <a:ext cx="7548801" cy="3281124"/>
          </a:xfrm>
          <a:prstGeom prst="rect">
            <a:avLst/>
          </a:prstGeom>
          <a:noFill/>
          <a:ln/>
        </p:spPr>
        <p:txBody>
          <a:bodyPr wrap="square" rtlCol="0" anchor="t"/>
          <a:lstStyle/>
          <a:p>
            <a:pPr marL="0" indent="0">
              <a:lnSpc>
                <a:spcPts val="2871"/>
              </a:lnSpc>
              <a:buNone/>
            </a:pPr>
            <a:r>
              <a:rPr lang="en-US" sz="1794" dirty="0">
                <a:solidFill>
                  <a:srgbClr val="CFD0D8"/>
                </a:solidFill>
                <a:latin typeface="Roboto" pitchFamily="34" charset="0"/>
                <a:ea typeface="Roboto" pitchFamily="34" charset="-122"/>
                <a:cs typeface="Roboto" pitchFamily="34" charset="-120"/>
              </a:rPr>
              <a:t>Bienvenidos a este tutorial avanzado de Lenguaje C. En esta serie, exploraremos aspectos más profundos y complejos de este poderoso lenguaje de programación. Desde elementos obsoletos pero aún válidos, hasta las nuevas palabras clave introducidas en estándares recientes, abordaremos temas que son esenciales para programadores intermedios y avanzados. También profundizaremos en conceptos como convenciones de llamada, recursividad, gestión de memoria y programación de red. Este tutorial está diseñado para ampliar tus conocimientos y habilidades en C, preparándote para enfrentar desafíos de programación más complejos.</a:t>
            </a:r>
            <a:endParaRPr lang="en-US" sz="179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960953"/>
            <a:ext cx="5075753" cy="540068"/>
          </a:xfrm>
          <a:prstGeom prst="rect">
            <a:avLst/>
          </a:prstGeom>
          <a:noFill/>
          <a:ln/>
        </p:spPr>
        <p:txBody>
          <a:bodyPr wrap="none" rtlCol="0" anchor="t"/>
          <a:lstStyle/>
          <a:p>
            <a:pPr marL="0" indent="0">
              <a:lnSpc>
                <a:spcPts val="4253"/>
              </a:lnSpc>
              <a:buNone/>
            </a:pPr>
            <a:r>
              <a:rPr lang="en-US" sz="3402" dirty="0">
                <a:solidFill>
                  <a:srgbClr val="FFFFFF"/>
                </a:solidFill>
                <a:latin typeface="Roboto" pitchFamily="34" charset="0"/>
                <a:ea typeface="Roboto" pitchFamily="34" charset="-122"/>
                <a:cs typeface="Roboto" pitchFamily="34" charset="-120"/>
              </a:rPr>
              <a:t>Elementos Obsoletos en C</a:t>
            </a:r>
            <a:endParaRPr lang="en-US" sz="3402" dirty="0"/>
          </a:p>
        </p:txBody>
      </p:sp>
      <p:sp>
        <p:nvSpPr>
          <p:cNvPr id="6" name="Shape 2"/>
          <p:cNvSpPr/>
          <p:nvPr/>
        </p:nvSpPr>
        <p:spPr>
          <a:xfrm>
            <a:off x="604837" y="1760220"/>
            <a:ext cx="7934325" cy="1287423"/>
          </a:xfrm>
          <a:prstGeom prst="roundRect">
            <a:avLst>
              <a:gd name="adj" fmla="val 5638"/>
            </a:avLst>
          </a:prstGeom>
          <a:solidFill>
            <a:srgbClr val="182567"/>
          </a:solidFill>
          <a:ln w="7620">
            <a:solidFill>
              <a:srgbClr val="313E80"/>
            </a:solidFill>
            <a:prstDash val="solid"/>
          </a:ln>
        </p:spPr>
      </p:sp>
      <p:sp>
        <p:nvSpPr>
          <p:cNvPr id="7" name="Text 3"/>
          <p:cNvSpPr/>
          <p:nvPr/>
        </p:nvSpPr>
        <p:spPr>
          <a:xfrm>
            <a:off x="785217" y="1940600"/>
            <a:ext cx="2160270" cy="269915"/>
          </a:xfrm>
          <a:prstGeom prst="rect">
            <a:avLst/>
          </a:prstGeom>
          <a:noFill/>
          <a:ln/>
        </p:spPr>
        <p:txBody>
          <a:bodyPr wrap="none" rtlCol="0" anchor="t"/>
          <a:lstStyle/>
          <a:p>
            <a:pPr marL="0" indent="0">
              <a:lnSpc>
                <a:spcPts val="2126"/>
              </a:lnSpc>
              <a:buNone/>
            </a:pPr>
            <a:r>
              <a:rPr lang="en-US" sz="1701" dirty="0">
                <a:solidFill>
                  <a:srgbClr val="CFD0D8"/>
                </a:solidFill>
                <a:latin typeface="Roboto" pitchFamily="34" charset="0"/>
                <a:ea typeface="Roboto" pitchFamily="34" charset="-122"/>
                <a:cs typeface="Roboto" pitchFamily="34" charset="-120"/>
              </a:rPr>
              <a:t>gets()</a:t>
            </a:r>
            <a:endParaRPr lang="en-US" sz="1701" dirty="0"/>
          </a:p>
        </p:txBody>
      </p:sp>
      <p:sp>
        <p:nvSpPr>
          <p:cNvPr id="8" name="Text 4"/>
          <p:cNvSpPr/>
          <p:nvPr/>
        </p:nvSpPr>
        <p:spPr>
          <a:xfrm>
            <a:off x="785217" y="2314099"/>
            <a:ext cx="7573566" cy="553164"/>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Función obsoleta para leer cadenas. Insegura debido a la falta de control del tamaño del buffer. Se recomienda usar fgets() como alternativa más segura.</a:t>
            </a:r>
            <a:endParaRPr lang="en-US" sz="1361" dirty="0"/>
          </a:p>
        </p:txBody>
      </p:sp>
      <p:sp>
        <p:nvSpPr>
          <p:cNvPr id="9" name="Shape 5"/>
          <p:cNvSpPr/>
          <p:nvPr/>
        </p:nvSpPr>
        <p:spPr>
          <a:xfrm>
            <a:off x="604837" y="3220403"/>
            <a:ext cx="7934325" cy="1287423"/>
          </a:xfrm>
          <a:prstGeom prst="roundRect">
            <a:avLst>
              <a:gd name="adj" fmla="val 5638"/>
            </a:avLst>
          </a:prstGeom>
          <a:solidFill>
            <a:srgbClr val="182567"/>
          </a:solidFill>
          <a:ln w="7620">
            <a:solidFill>
              <a:srgbClr val="313E80"/>
            </a:solidFill>
            <a:prstDash val="solid"/>
          </a:ln>
        </p:spPr>
      </p:sp>
      <p:sp>
        <p:nvSpPr>
          <p:cNvPr id="10" name="Text 6"/>
          <p:cNvSpPr/>
          <p:nvPr/>
        </p:nvSpPr>
        <p:spPr>
          <a:xfrm>
            <a:off x="785217" y="3400782"/>
            <a:ext cx="2160270" cy="269915"/>
          </a:xfrm>
          <a:prstGeom prst="rect">
            <a:avLst/>
          </a:prstGeom>
          <a:noFill/>
          <a:ln/>
        </p:spPr>
        <p:txBody>
          <a:bodyPr wrap="none" rtlCol="0" anchor="t"/>
          <a:lstStyle/>
          <a:p>
            <a:pPr marL="0" indent="0">
              <a:lnSpc>
                <a:spcPts val="2126"/>
              </a:lnSpc>
              <a:buNone/>
            </a:pPr>
            <a:r>
              <a:rPr lang="en-US" sz="1701" dirty="0">
                <a:solidFill>
                  <a:srgbClr val="CFD0D8"/>
                </a:solidFill>
                <a:latin typeface="Roboto" pitchFamily="34" charset="0"/>
                <a:ea typeface="Roboto" pitchFamily="34" charset="-122"/>
                <a:cs typeface="Roboto" pitchFamily="34" charset="-120"/>
              </a:rPr>
              <a:t>register</a:t>
            </a:r>
            <a:endParaRPr lang="en-US" sz="1701" dirty="0"/>
          </a:p>
        </p:txBody>
      </p:sp>
      <p:sp>
        <p:nvSpPr>
          <p:cNvPr id="11" name="Text 7"/>
          <p:cNvSpPr/>
          <p:nvPr/>
        </p:nvSpPr>
        <p:spPr>
          <a:xfrm>
            <a:off x="785217" y="3774281"/>
            <a:ext cx="7573566" cy="553164"/>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Palabra clave para sugerir almacenamiento en registro. Su uso es raro hoy en día, ya que los compiladores modernos optimizan automáticamente.</a:t>
            </a:r>
            <a:endParaRPr lang="en-US" sz="1361" dirty="0"/>
          </a:p>
        </p:txBody>
      </p:sp>
      <p:sp>
        <p:nvSpPr>
          <p:cNvPr id="12" name="Shape 8"/>
          <p:cNvSpPr/>
          <p:nvPr/>
        </p:nvSpPr>
        <p:spPr>
          <a:xfrm>
            <a:off x="604837" y="4680585"/>
            <a:ext cx="7934325" cy="1287423"/>
          </a:xfrm>
          <a:prstGeom prst="roundRect">
            <a:avLst>
              <a:gd name="adj" fmla="val 5638"/>
            </a:avLst>
          </a:prstGeom>
          <a:solidFill>
            <a:srgbClr val="182567"/>
          </a:solidFill>
          <a:ln w="7620">
            <a:solidFill>
              <a:srgbClr val="313E80"/>
            </a:solidFill>
            <a:prstDash val="solid"/>
          </a:ln>
        </p:spPr>
      </p:sp>
      <p:sp>
        <p:nvSpPr>
          <p:cNvPr id="13" name="Text 9"/>
          <p:cNvSpPr/>
          <p:nvPr/>
        </p:nvSpPr>
        <p:spPr>
          <a:xfrm>
            <a:off x="785217" y="4860965"/>
            <a:ext cx="2160270" cy="269915"/>
          </a:xfrm>
          <a:prstGeom prst="rect">
            <a:avLst/>
          </a:prstGeom>
          <a:noFill/>
          <a:ln/>
        </p:spPr>
        <p:txBody>
          <a:bodyPr wrap="none" rtlCol="0" anchor="t"/>
          <a:lstStyle/>
          <a:p>
            <a:pPr marL="0" indent="0">
              <a:lnSpc>
                <a:spcPts val="2126"/>
              </a:lnSpc>
              <a:buNone/>
            </a:pPr>
            <a:r>
              <a:rPr lang="en-US" sz="1701" dirty="0">
                <a:solidFill>
                  <a:srgbClr val="CFD0D8"/>
                </a:solidFill>
                <a:latin typeface="Roboto" pitchFamily="34" charset="0"/>
                <a:ea typeface="Roboto" pitchFamily="34" charset="-122"/>
                <a:cs typeface="Roboto" pitchFamily="34" charset="-120"/>
              </a:rPr>
              <a:t>K&amp;R C</a:t>
            </a:r>
            <a:endParaRPr lang="en-US" sz="1701" dirty="0"/>
          </a:p>
        </p:txBody>
      </p:sp>
      <p:sp>
        <p:nvSpPr>
          <p:cNvPr id="14" name="Text 10"/>
          <p:cNvSpPr/>
          <p:nvPr/>
        </p:nvSpPr>
        <p:spPr>
          <a:xfrm>
            <a:off x="785217" y="5234464"/>
            <a:ext cx="7573566" cy="553164"/>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Estilo de declaración de funciones anterior a ANSI C. Aunque válido, se considera obsoleto y menos legible que las declaraciones modernas.</a:t>
            </a:r>
            <a:endParaRPr lang="en-US" sz="1361" dirty="0"/>
          </a:p>
        </p:txBody>
      </p:sp>
      <p:sp>
        <p:nvSpPr>
          <p:cNvPr id="15" name="Text 11"/>
          <p:cNvSpPr/>
          <p:nvPr/>
        </p:nvSpPr>
        <p:spPr>
          <a:xfrm>
            <a:off x="604837" y="6162318"/>
            <a:ext cx="7934325" cy="1106329"/>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Estos elementos, aunque obsoletos, siguen siendo parte del lenguaje C por razones de compatibilidad. Sin embargo, es crucial entender por qué se consideran obsoletos y conocer las alternativas modernas para escribir código más seguro y eficiente. El conocimiento de estos elementos también es valioso al mantener código legacy o al trabajar con sistemas antiguos.</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925764"/>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0" y="0"/>
            <a:ext cx="14630400" cy="2160270"/>
          </a:xfrm>
          <a:prstGeom prst="rect">
            <a:avLst/>
          </a:prstGeom>
        </p:spPr>
      </p:pic>
      <p:sp>
        <p:nvSpPr>
          <p:cNvPr id="5" name="Text 1"/>
          <p:cNvSpPr/>
          <p:nvPr/>
        </p:nvSpPr>
        <p:spPr>
          <a:xfrm>
            <a:off x="2594967" y="2635448"/>
            <a:ext cx="5389602" cy="540068"/>
          </a:xfrm>
          <a:prstGeom prst="rect">
            <a:avLst/>
          </a:prstGeom>
          <a:noFill/>
          <a:ln/>
        </p:spPr>
        <p:txBody>
          <a:bodyPr wrap="none" rtlCol="0" anchor="t"/>
          <a:lstStyle/>
          <a:p>
            <a:pPr marL="0" indent="0">
              <a:lnSpc>
                <a:spcPts val="4253"/>
              </a:lnSpc>
              <a:buNone/>
            </a:pPr>
            <a:r>
              <a:rPr lang="en-US" sz="3402" dirty="0">
                <a:solidFill>
                  <a:srgbClr val="FFFFFF"/>
                </a:solidFill>
                <a:latin typeface="Roboto" pitchFamily="34" charset="0"/>
                <a:ea typeface="Roboto" pitchFamily="34" charset="-122"/>
                <a:cs typeface="Roboto" pitchFamily="34" charset="-120"/>
              </a:rPr>
              <a:t>Nuevas Palabras Clave en C</a:t>
            </a:r>
            <a:endParaRPr lang="en-US" sz="3402" dirty="0"/>
          </a:p>
        </p:txBody>
      </p:sp>
      <p:sp>
        <p:nvSpPr>
          <p:cNvPr id="6" name="Shape 2"/>
          <p:cNvSpPr/>
          <p:nvPr/>
        </p:nvSpPr>
        <p:spPr>
          <a:xfrm>
            <a:off x="2659797" y="3629025"/>
            <a:ext cx="388739" cy="388739"/>
          </a:xfrm>
          <a:prstGeom prst="roundRect">
            <a:avLst>
              <a:gd name="adj" fmla="val 18672"/>
            </a:avLst>
          </a:prstGeom>
          <a:solidFill>
            <a:srgbClr val="182567"/>
          </a:solidFill>
          <a:ln w="7620">
            <a:solidFill>
              <a:srgbClr val="313E80"/>
            </a:solidFill>
            <a:prstDash val="solid"/>
          </a:ln>
        </p:spPr>
      </p:sp>
      <p:sp>
        <p:nvSpPr>
          <p:cNvPr id="7" name="Text 3"/>
          <p:cNvSpPr/>
          <p:nvPr/>
        </p:nvSpPr>
        <p:spPr>
          <a:xfrm>
            <a:off x="2780407" y="3693795"/>
            <a:ext cx="147399" cy="259199"/>
          </a:xfrm>
          <a:prstGeom prst="rect">
            <a:avLst/>
          </a:prstGeom>
          <a:noFill/>
          <a:ln/>
        </p:spPr>
        <p:txBody>
          <a:bodyPr wrap="none" rtlCol="0" anchor="t"/>
          <a:lstStyle/>
          <a:p>
            <a:pPr marL="0" indent="0" algn="ctr">
              <a:lnSpc>
                <a:spcPts val="2041"/>
              </a:lnSpc>
              <a:buNone/>
            </a:pPr>
            <a:r>
              <a:rPr lang="en-US" sz="2041" dirty="0">
                <a:solidFill>
                  <a:srgbClr val="CFD0D8"/>
                </a:solidFill>
                <a:latin typeface="Roboto" pitchFamily="34" charset="0"/>
                <a:ea typeface="Roboto" pitchFamily="34" charset="-122"/>
                <a:cs typeface="Roboto" pitchFamily="34" charset="-120"/>
              </a:rPr>
              <a:t>1</a:t>
            </a:r>
            <a:endParaRPr lang="en-US" sz="2041" dirty="0"/>
          </a:p>
        </p:txBody>
      </p:sp>
      <p:sp>
        <p:nvSpPr>
          <p:cNvPr id="8" name="Text 4"/>
          <p:cNvSpPr/>
          <p:nvPr/>
        </p:nvSpPr>
        <p:spPr>
          <a:xfrm>
            <a:off x="3804642" y="3607475"/>
            <a:ext cx="2160270" cy="269915"/>
          </a:xfrm>
          <a:prstGeom prst="rect">
            <a:avLst/>
          </a:prstGeom>
          <a:noFill/>
          <a:ln/>
        </p:spPr>
        <p:txBody>
          <a:bodyPr wrap="none" rtlCol="0" anchor="t"/>
          <a:lstStyle/>
          <a:p>
            <a:pPr marL="0" indent="0" algn="l">
              <a:lnSpc>
                <a:spcPts val="2126"/>
              </a:lnSpc>
              <a:buNone/>
            </a:pPr>
            <a:r>
              <a:rPr lang="en-US" sz="1701" dirty="0">
                <a:solidFill>
                  <a:srgbClr val="CFD0D8"/>
                </a:solidFill>
                <a:latin typeface="Roboto" pitchFamily="34" charset="0"/>
                <a:ea typeface="Roboto" pitchFamily="34" charset="-122"/>
                <a:cs typeface="Roboto" pitchFamily="34" charset="-120"/>
              </a:rPr>
              <a:t>inline</a:t>
            </a:r>
            <a:endParaRPr lang="en-US" sz="1701" dirty="0"/>
          </a:p>
        </p:txBody>
      </p:sp>
      <p:sp>
        <p:nvSpPr>
          <p:cNvPr id="9" name="Text 5"/>
          <p:cNvSpPr/>
          <p:nvPr/>
        </p:nvSpPr>
        <p:spPr>
          <a:xfrm>
            <a:off x="3804642" y="3980974"/>
            <a:ext cx="8230672" cy="829747"/>
          </a:xfrm>
          <a:prstGeom prst="rect">
            <a:avLst/>
          </a:prstGeom>
          <a:noFill/>
          <a:ln/>
        </p:spPr>
        <p:txBody>
          <a:bodyPr wrap="square" rtlCol="0" anchor="t"/>
          <a:lstStyle/>
          <a:p>
            <a:pPr marL="0" indent="0" algn="l">
              <a:lnSpc>
                <a:spcPts val="2177"/>
              </a:lnSpc>
              <a:buNone/>
            </a:pPr>
            <a:r>
              <a:rPr lang="en-US" sz="1361" dirty="0">
                <a:solidFill>
                  <a:srgbClr val="CFD0D8"/>
                </a:solidFill>
                <a:latin typeface="Roboto" pitchFamily="34" charset="0"/>
                <a:ea typeface="Roboto" pitchFamily="34" charset="-122"/>
                <a:cs typeface="Roboto" pitchFamily="34" charset="-120"/>
              </a:rPr>
              <a:t>Introducida en C99, esta palabra clave sugiere al compilador que inserte el código de la función directamente en el lugar donde se llama. Esto puede mejorar el rendimiento al eliminar la sobrecarga de la llamada a la función, especialmente útil para funciones pequeñas y frecuentemente utilizadas.</a:t>
            </a:r>
            <a:endParaRPr lang="en-US" sz="1361" dirty="0"/>
          </a:p>
        </p:txBody>
      </p:sp>
      <p:sp>
        <p:nvSpPr>
          <p:cNvPr id="10" name="Shape 6"/>
          <p:cNvSpPr/>
          <p:nvPr/>
        </p:nvSpPr>
        <p:spPr>
          <a:xfrm>
            <a:off x="2659797" y="5350550"/>
            <a:ext cx="388739" cy="388739"/>
          </a:xfrm>
          <a:prstGeom prst="roundRect">
            <a:avLst>
              <a:gd name="adj" fmla="val 18672"/>
            </a:avLst>
          </a:prstGeom>
          <a:solidFill>
            <a:srgbClr val="182567"/>
          </a:solidFill>
          <a:ln w="7620">
            <a:solidFill>
              <a:srgbClr val="313E80"/>
            </a:solidFill>
            <a:prstDash val="solid"/>
          </a:ln>
        </p:spPr>
      </p:sp>
      <p:sp>
        <p:nvSpPr>
          <p:cNvPr id="11" name="Text 7"/>
          <p:cNvSpPr/>
          <p:nvPr/>
        </p:nvSpPr>
        <p:spPr>
          <a:xfrm>
            <a:off x="2780407" y="5415320"/>
            <a:ext cx="147399" cy="259199"/>
          </a:xfrm>
          <a:prstGeom prst="rect">
            <a:avLst/>
          </a:prstGeom>
          <a:noFill/>
          <a:ln/>
        </p:spPr>
        <p:txBody>
          <a:bodyPr wrap="none" rtlCol="0" anchor="t"/>
          <a:lstStyle/>
          <a:p>
            <a:pPr marL="0" indent="0" algn="ctr">
              <a:lnSpc>
                <a:spcPts val="2041"/>
              </a:lnSpc>
              <a:buNone/>
            </a:pPr>
            <a:r>
              <a:rPr lang="en-US" sz="2041" dirty="0">
                <a:solidFill>
                  <a:srgbClr val="CFD0D8"/>
                </a:solidFill>
                <a:latin typeface="Roboto" pitchFamily="34" charset="0"/>
                <a:ea typeface="Roboto" pitchFamily="34" charset="-122"/>
                <a:cs typeface="Roboto" pitchFamily="34" charset="-120"/>
              </a:rPr>
              <a:t>2</a:t>
            </a:r>
            <a:endParaRPr lang="en-US" sz="2041" dirty="0"/>
          </a:p>
        </p:txBody>
      </p:sp>
      <p:sp>
        <p:nvSpPr>
          <p:cNvPr id="12" name="Text 8"/>
          <p:cNvSpPr/>
          <p:nvPr/>
        </p:nvSpPr>
        <p:spPr>
          <a:xfrm>
            <a:off x="3804642" y="5328999"/>
            <a:ext cx="2160270" cy="269915"/>
          </a:xfrm>
          <a:prstGeom prst="rect">
            <a:avLst/>
          </a:prstGeom>
          <a:noFill/>
          <a:ln/>
        </p:spPr>
        <p:txBody>
          <a:bodyPr wrap="none" rtlCol="0" anchor="t"/>
          <a:lstStyle/>
          <a:p>
            <a:pPr marL="0" indent="0" algn="l">
              <a:lnSpc>
                <a:spcPts val="2126"/>
              </a:lnSpc>
              <a:buNone/>
            </a:pPr>
            <a:r>
              <a:rPr lang="en-US" sz="1701" dirty="0">
                <a:solidFill>
                  <a:srgbClr val="CFD0D8"/>
                </a:solidFill>
                <a:latin typeface="Roboto" pitchFamily="34" charset="0"/>
                <a:ea typeface="Roboto" pitchFamily="34" charset="-122"/>
                <a:cs typeface="Roboto" pitchFamily="34" charset="-120"/>
              </a:rPr>
              <a:t>restrict</a:t>
            </a:r>
            <a:endParaRPr lang="en-US" sz="1701" dirty="0"/>
          </a:p>
        </p:txBody>
      </p:sp>
      <p:sp>
        <p:nvSpPr>
          <p:cNvPr id="13" name="Text 9"/>
          <p:cNvSpPr/>
          <p:nvPr/>
        </p:nvSpPr>
        <p:spPr>
          <a:xfrm>
            <a:off x="3804642" y="5702498"/>
            <a:ext cx="8230672" cy="1106329"/>
          </a:xfrm>
          <a:prstGeom prst="rect">
            <a:avLst/>
          </a:prstGeom>
          <a:noFill/>
          <a:ln/>
        </p:spPr>
        <p:txBody>
          <a:bodyPr wrap="square" rtlCol="0" anchor="t"/>
          <a:lstStyle/>
          <a:p>
            <a:pPr marL="0" indent="0" algn="l">
              <a:lnSpc>
                <a:spcPts val="2177"/>
              </a:lnSpc>
              <a:buNone/>
            </a:pPr>
            <a:r>
              <a:rPr lang="en-US" sz="1361" dirty="0">
                <a:solidFill>
                  <a:srgbClr val="CFD0D8"/>
                </a:solidFill>
                <a:latin typeface="Roboto" pitchFamily="34" charset="0"/>
                <a:ea typeface="Roboto" pitchFamily="34" charset="-122"/>
                <a:cs typeface="Roboto" pitchFamily="34" charset="-120"/>
              </a:rPr>
              <a:t>También parte de C99, restrict indica que un puntero es el único medio para acceder a la memoria a la que apunta. Esto permite al compilador realizar optimizaciones más agresivas, mejorando potencialmente el rendimiento del código, especialmente en operaciones con arrays y en funciones que manejan grandes cantidades de datos.</a:t>
            </a:r>
            <a:endParaRPr lang="en-US" sz="1361" dirty="0"/>
          </a:p>
        </p:txBody>
      </p:sp>
      <p:sp>
        <p:nvSpPr>
          <p:cNvPr id="14" name="Shape 10"/>
          <p:cNvSpPr/>
          <p:nvPr/>
        </p:nvSpPr>
        <p:spPr>
          <a:xfrm>
            <a:off x="2659797" y="7348657"/>
            <a:ext cx="388739" cy="388739"/>
          </a:xfrm>
          <a:prstGeom prst="roundRect">
            <a:avLst>
              <a:gd name="adj" fmla="val 18672"/>
            </a:avLst>
          </a:prstGeom>
          <a:solidFill>
            <a:srgbClr val="182567"/>
          </a:solidFill>
          <a:ln w="7620">
            <a:solidFill>
              <a:srgbClr val="313E80"/>
            </a:solidFill>
            <a:prstDash val="solid"/>
          </a:ln>
        </p:spPr>
      </p:sp>
      <p:sp>
        <p:nvSpPr>
          <p:cNvPr id="15" name="Text 11"/>
          <p:cNvSpPr/>
          <p:nvPr/>
        </p:nvSpPr>
        <p:spPr>
          <a:xfrm>
            <a:off x="2780407" y="7413427"/>
            <a:ext cx="147399" cy="259199"/>
          </a:xfrm>
          <a:prstGeom prst="rect">
            <a:avLst/>
          </a:prstGeom>
          <a:noFill/>
          <a:ln/>
        </p:spPr>
        <p:txBody>
          <a:bodyPr wrap="none" rtlCol="0" anchor="t"/>
          <a:lstStyle/>
          <a:p>
            <a:pPr marL="0" indent="0" algn="ctr">
              <a:lnSpc>
                <a:spcPts val="2041"/>
              </a:lnSpc>
              <a:buNone/>
            </a:pPr>
            <a:r>
              <a:rPr lang="en-US" sz="2041" dirty="0">
                <a:solidFill>
                  <a:srgbClr val="CFD0D8"/>
                </a:solidFill>
                <a:latin typeface="Roboto" pitchFamily="34" charset="0"/>
                <a:ea typeface="Roboto" pitchFamily="34" charset="-122"/>
                <a:cs typeface="Roboto" pitchFamily="34" charset="-120"/>
              </a:rPr>
              <a:t>3</a:t>
            </a:r>
            <a:endParaRPr lang="en-US" sz="2041" dirty="0"/>
          </a:p>
        </p:txBody>
      </p:sp>
      <p:sp>
        <p:nvSpPr>
          <p:cNvPr id="16" name="Text 12"/>
          <p:cNvSpPr/>
          <p:nvPr/>
        </p:nvSpPr>
        <p:spPr>
          <a:xfrm>
            <a:off x="3804642" y="7327106"/>
            <a:ext cx="2160270" cy="269915"/>
          </a:xfrm>
          <a:prstGeom prst="rect">
            <a:avLst/>
          </a:prstGeom>
          <a:noFill/>
          <a:ln/>
        </p:spPr>
        <p:txBody>
          <a:bodyPr wrap="none" rtlCol="0" anchor="t"/>
          <a:lstStyle/>
          <a:p>
            <a:pPr marL="0" indent="0" algn="l">
              <a:lnSpc>
                <a:spcPts val="2126"/>
              </a:lnSpc>
              <a:buNone/>
            </a:pPr>
            <a:r>
              <a:rPr lang="en-US" sz="1701" dirty="0">
                <a:solidFill>
                  <a:srgbClr val="CFD0D8"/>
                </a:solidFill>
                <a:latin typeface="Roboto" pitchFamily="34" charset="0"/>
                <a:ea typeface="Roboto" pitchFamily="34" charset="-122"/>
                <a:cs typeface="Roboto" pitchFamily="34" charset="-120"/>
              </a:rPr>
              <a:t>_Bool</a:t>
            </a:r>
            <a:endParaRPr lang="en-US" sz="1701" dirty="0"/>
          </a:p>
        </p:txBody>
      </p:sp>
      <p:sp>
        <p:nvSpPr>
          <p:cNvPr id="17" name="Text 13"/>
          <p:cNvSpPr/>
          <p:nvPr/>
        </p:nvSpPr>
        <p:spPr>
          <a:xfrm>
            <a:off x="3804642" y="7700605"/>
            <a:ext cx="8230672" cy="829747"/>
          </a:xfrm>
          <a:prstGeom prst="rect">
            <a:avLst/>
          </a:prstGeom>
          <a:noFill/>
          <a:ln/>
        </p:spPr>
        <p:txBody>
          <a:bodyPr wrap="square" rtlCol="0" anchor="t"/>
          <a:lstStyle/>
          <a:p>
            <a:pPr marL="0" indent="0" algn="l">
              <a:lnSpc>
                <a:spcPts val="2177"/>
              </a:lnSpc>
              <a:buNone/>
            </a:pPr>
            <a:r>
              <a:rPr lang="en-US" sz="1361" dirty="0">
                <a:solidFill>
                  <a:srgbClr val="CFD0D8"/>
                </a:solidFill>
                <a:latin typeface="Roboto" pitchFamily="34" charset="0"/>
                <a:ea typeface="Roboto" pitchFamily="34" charset="-122"/>
                <a:cs typeface="Roboto" pitchFamily="34" charset="-120"/>
              </a:rPr>
              <a:t>Introducido en C99, _Bool es un tipo de dato booleano nativo. Aunque se puede usar directamente, es más común utilizarlo a través del alias bool definido en . Este tipo proporciona una manera más clara y semánticamente correcta de manejar valores verdadero/falso en C.</a:t>
            </a:r>
            <a:endParaRPr lang="en-US" sz="1361" dirty="0"/>
          </a:p>
        </p:txBody>
      </p:sp>
      <p:sp>
        <p:nvSpPr>
          <p:cNvPr id="18" name="Text 14"/>
          <p:cNvSpPr/>
          <p:nvPr/>
        </p:nvSpPr>
        <p:spPr>
          <a:xfrm>
            <a:off x="2594967" y="8897422"/>
            <a:ext cx="9440347" cy="553164"/>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Estas nuevas palabras clave enriquecen el lenguaje C, proporcionando herramientas para escribir código más eficiente y expresivo. Su uso adecuado puede llevar a mejoras significativas en el rendimiento y la claridad del código.</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195"/>
          </a:xfrm>
          <a:prstGeom prst="rect">
            <a:avLst/>
          </a:prstGeom>
          <a:solidFill>
            <a:srgbClr val="000018">
              <a:alpha val="75000"/>
            </a:srgbClr>
          </a:solidFill>
          <a:ln/>
        </p:spPr>
      </p:sp>
      <p:sp>
        <p:nvSpPr>
          <p:cNvPr id="4" name="Text 1"/>
          <p:cNvSpPr/>
          <p:nvPr/>
        </p:nvSpPr>
        <p:spPr>
          <a:xfrm>
            <a:off x="876181" y="648295"/>
            <a:ext cx="8257223" cy="736640"/>
          </a:xfrm>
          <a:prstGeom prst="rect">
            <a:avLst/>
          </a:prstGeom>
          <a:noFill/>
          <a:ln/>
        </p:spPr>
        <p:txBody>
          <a:bodyPr wrap="none" rtlCol="0" anchor="t"/>
          <a:lstStyle/>
          <a:p>
            <a:pPr marL="0" indent="0">
              <a:lnSpc>
                <a:spcPts val="5801"/>
              </a:lnSpc>
              <a:buNone/>
            </a:pPr>
            <a:r>
              <a:rPr lang="en-US" sz="4641" dirty="0">
                <a:solidFill>
                  <a:srgbClr val="FFFFFF"/>
                </a:solidFill>
                <a:latin typeface="Roboto" pitchFamily="34" charset="0"/>
                <a:ea typeface="Roboto" pitchFamily="34" charset="-122"/>
                <a:cs typeface="Roboto" pitchFamily="34" charset="-120"/>
              </a:rPr>
              <a:t>Convenciones de Llamada en C</a:t>
            </a:r>
            <a:endParaRPr lang="en-US" sz="4641" dirty="0"/>
          </a:p>
        </p:txBody>
      </p:sp>
      <p:sp>
        <p:nvSpPr>
          <p:cNvPr id="5" name="Text 2"/>
          <p:cNvSpPr/>
          <p:nvPr/>
        </p:nvSpPr>
        <p:spPr>
          <a:xfrm>
            <a:off x="876181" y="1974294"/>
            <a:ext cx="2946916" cy="368260"/>
          </a:xfrm>
          <a:prstGeom prst="rect">
            <a:avLst/>
          </a:prstGeom>
          <a:noFill/>
          <a:ln/>
        </p:spPr>
        <p:txBody>
          <a:bodyPr wrap="none" rtlCol="0" anchor="t"/>
          <a:lstStyle/>
          <a:p>
            <a:pPr marL="0" indent="0">
              <a:lnSpc>
                <a:spcPts val="2901"/>
              </a:lnSpc>
              <a:buNone/>
            </a:pPr>
            <a:r>
              <a:rPr lang="en-US" sz="2320" dirty="0">
                <a:solidFill>
                  <a:srgbClr val="FFFFFF"/>
                </a:solidFill>
                <a:latin typeface="Roboto" pitchFamily="34" charset="0"/>
                <a:ea typeface="Roboto" pitchFamily="34" charset="-122"/>
                <a:cs typeface="Roboto" pitchFamily="34" charset="-120"/>
              </a:rPr>
              <a:t>cdecl</a:t>
            </a:r>
            <a:endParaRPr lang="en-US" sz="2320" dirty="0"/>
          </a:p>
        </p:txBody>
      </p:sp>
      <p:sp>
        <p:nvSpPr>
          <p:cNvPr id="6" name="Text 3"/>
          <p:cNvSpPr/>
          <p:nvPr/>
        </p:nvSpPr>
        <p:spPr>
          <a:xfrm>
            <a:off x="876181" y="2578298"/>
            <a:ext cx="3908822" cy="2640330"/>
          </a:xfrm>
          <a:prstGeom prst="rect">
            <a:avLst/>
          </a:prstGeom>
          <a:noFill/>
          <a:ln/>
        </p:spPr>
        <p:txBody>
          <a:bodyPr wrap="square" rtlCol="0" anchor="t"/>
          <a:lstStyle/>
          <a:p>
            <a:pPr marL="0" indent="0">
              <a:lnSpc>
                <a:spcPts val="2970"/>
              </a:lnSpc>
              <a:buNone/>
            </a:pPr>
            <a:r>
              <a:rPr lang="en-US" sz="1856" dirty="0">
                <a:solidFill>
                  <a:srgbClr val="CFD0D8"/>
                </a:solidFill>
                <a:latin typeface="Roboto" pitchFamily="34" charset="0"/>
                <a:ea typeface="Roboto" pitchFamily="34" charset="-122"/>
                <a:cs typeface="Roboto" pitchFamily="34" charset="-120"/>
              </a:rPr>
              <a:t>La convención más común en C. Los argumentos se pasan en la pila de derecha a izquierda, y el llamador es responsable de limpiar la pila después de la llamada. Esta convención es flexible y soporta un número variable de argumentos.</a:t>
            </a:r>
            <a:endParaRPr lang="en-US" sz="1856" dirty="0"/>
          </a:p>
        </p:txBody>
      </p:sp>
      <p:sp>
        <p:nvSpPr>
          <p:cNvPr id="7" name="Text 4"/>
          <p:cNvSpPr/>
          <p:nvPr/>
        </p:nvSpPr>
        <p:spPr>
          <a:xfrm>
            <a:off x="5367695" y="1974294"/>
            <a:ext cx="2946916" cy="368260"/>
          </a:xfrm>
          <a:prstGeom prst="rect">
            <a:avLst/>
          </a:prstGeom>
          <a:noFill/>
          <a:ln/>
        </p:spPr>
        <p:txBody>
          <a:bodyPr wrap="none" rtlCol="0" anchor="t"/>
          <a:lstStyle/>
          <a:p>
            <a:pPr marL="0" indent="0">
              <a:lnSpc>
                <a:spcPts val="2901"/>
              </a:lnSpc>
              <a:buNone/>
            </a:pPr>
            <a:r>
              <a:rPr lang="en-US" sz="2320" dirty="0">
                <a:solidFill>
                  <a:srgbClr val="FFFFFF"/>
                </a:solidFill>
                <a:latin typeface="Roboto" pitchFamily="34" charset="0"/>
                <a:ea typeface="Roboto" pitchFamily="34" charset="-122"/>
                <a:cs typeface="Roboto" pitchFamily="34" charset="-120"/>
              </a:rPr>
              <a:t>stdcall</a:t>
            </a:r>
            <a:endParaRPr lang="en-US" sz="2320" dirty="0"/>
          </a:p>
        </p:txBody>
      </p:sp>
      <p:sp>
        <p:nvSpPr>
          <p:cNvPr id="8" name="Text 5"/>
          <p:cNvSpPr/>
          <p:nvPr/>
        </p:nvSpPr>
        <p:spPr>
          <a:xfrm>
            <a:off x="5367695" y="2578298"/>
            <a:ext cx="3908822" cy="3017520"/>
          </a:xfrm>
          <a:prstGeom prst="rect">
            <a:avLst/>
          </a:prstGeom>
          <a:noFill/>
          <a:ln/>
        </p:spPr>
        <p:txBody>
          <a:bodyPr wrap="square" rtlCol="0" anchor="t"/>
          <a:lstStyle/>
          <a:p>
            <a:pPr marL="0" indent="0">
              <a:lnSpc>
                <a:spcPts val="2970"/>
              </a:lnSpc>
              <a:buNone/>
            </a:pPr>
            <a:r>
              <a:rPr lang="en-US" sz="1856" dirty="0">
                <a:solidFill>
                  <a:srgbClr val="CFD0D8"/>
                </a:solidFill>
                <a:latin typeface="Roboto" pitchFamily="34" charset="0"/>
                <a:ea typeface="Roboto" pitchFamily="34" charset="-122"/>
                <a:cs typeface="Roboto" pitchFamily="34" charset="-120"/>
              </a:rPr>
              <a:t>Utilizada principalmente en la API de Windows. Similar a cdecl, pero la función llamada (callee) limpia la pila. Esto resulta en un código binario más pequeño cuando la función se llama múltiples veces, pero no admite un número variable de argumentos.</a:t>
            </a:r>
            <a:endParaRPr lang="en-US" sz="1856" dirty="0"/>
          </a:p>
        </p:txBody>
      </p:sp>
      <p:sp>
        <p:nvSpPr>
          <p:cNvPr id="9" name="Text 6"/>
          <p:cNvSpPr/>
          <p:nvPr/>
        </p:nvSpPr>
        <p:spPr>
          <a:xfrm>
            <a:off x="9859208" y="1974294"/>
            <a:ext cx="2946916" cy="368260"/>
          </a:xfrm>
          <a:prstGeom prst="rect">
            <a:avLst/>
          </a:prstGeom>
          <a:noFill/>
          <a:ln/>
        </p:spPr>
        <p:txBody>
          <a:bodyPr wrap="none" rtlCol="0" anchor="t"/>
          <a:lstStyle/>
          <a:p>
            <a:pPr marL="0" indent="0">
              <a:lnSpc>
                <a:spcPts val="2901"/>
              </a:lnSpc>
              <a:buNone/>
            </a:pPr>
            <a:r>
              <a:rPr lang="en-US" sz="2320" dirty="0">
                <a:solidFill>
                  <a:srgbClr val="FFFFFF"/>
                </a:solidFill>
                <a:latin typeface="Roboto" pitchFamily="34" charset="0"/>
                <a:ea typeface="Roboto" pitchFamily="34" charset="-122"/>
                <a:cs typeface="Roboto" pitchFamily="34" charset="-120"/>
              </a:rPr>
              <a:t>fastcall</a:t>
            </a:r>
            <a:endParaRPr lang="en-US" sz="2320" dirty="0"/>
          </a:p>
        </p:txBody>
      </p:sp>
      <p:sp>
        <p:nvSpPr>
          <p:cNvPr id="10" name="Text 7"/>
          <p:cNvSpPr/>
          <p:nvPr/>
        </p:nvSpPr>
        <p:spPr>
          <a:xfrm>
            <a:off x="9859208" y="2578298"/>
            <a:ext cx="3908822" cy="3394710"/>
          </a:xfrm>
          <a:prstGeom prst="rect">
            <a:avLst/>
          </a:prstGeom>
          <a:noFill/>
          <a:ln/>
        </p:spPr>
        <p:txBody>
          <a:bodyPr wrap="square" rtlCol="0" anchor="t"/>
          <a:lstStyle/>
          <a:p>
            <a:pPr marL="0" indent="0">
              <a:lnSpc>
                <a:spcPts val="2970"/>
              </a:lnSpc>
              <a:buNone/>
            </a:pPr>
            <a:r>
              <a:rPr lang="en-US" sz="1856" dirty="0">
                <a:solidFill>
                  <a:srgbClr val="CFD0D8"/>
                </a:solidFill>
                <a:latin typeface="Roboto" pitchFamily="34" charset="0"/>
                <a:ea typeface="Roboto" pitchFamily="34" charset="-122"/>
                <a:cs typeface="Roboto" pitchFamily="34" charset="-120"/>
              </a:rPr>
              <a:t>Los primeros argumentos se pasan a través de registros, lo que puede mejorar el rendimiento al reducir los accesos a memoria. La implementación exacta puede variar entre compiladores. Es útil para funciones que se llaman con frecuencia y tienen pocos argumentos.</a:t>
            </a:r>
            <a:endParaRPr lang="en-US" sz="1856" dirty="0"/>
          </a:p>
        </p:txBody>
      </p:sp>
      <p:sp>
        <p:nvSpPr>
          <p:cNvPr id="11" name="Text 8"/>
          <p:cNvSpPr/>
          <p:nvPr/>
        </p:nvSpPr>
        <p:spPr>
          <a:xfrm>
            <a:off x="876181" y="6450330"/>
            <a:ext cx="12878038" cy="1131570"/>
          </a:xfrm>
          <a:prstGeom prst="rect">
            <a:avLst/>
          </a:prstGeom>
          <a:noFill/>
          <a:ln/>
        </p:spPr>
        <p:txBody>
          <a:bodyPr wrap="square" rtlCol="0" anchor="t"/>
          <a:lstStyle/>
          <a:p>
            <a:pPr marL="0" indent="0">
              <a:lnSpc>
                <a:spcPts val="2970"/>
              </a:lnSpc>
              <a:buNone/>
            </a:pPr>
            <a:r>
              <a:rPr lang="en-US" sz="1856" dirty="0">
                <a:solidFill>
                  <a:srgbClr val="CFD0D8"/>
                </a:solidFill>
                <a:latin typeface="Roboto" pitchFamily="34" charset="0"/>
                <a:ea typeface="Roboto" pitchFamily="34" charset="-122"/>
                <a:cs typeface="Roboto" pitchFamily="34" charset="-120"/>
              </a:rPr>
              <a:t>Entender estas convenciones es crucial para la interoperabilidad entre diferentes bibliotecas y sistemas, especialmente cuando se trabaja con código de bajo nivel o se interactúa con APIs del sistema operativo. La elección de la convención adecuada puede afectar tanto al rendimiento como a la compatibilidad del código.</a:t>
            </a:r>
            <a:endParaRPr lang="en-US" sz="1856"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968740"/>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968740"/>
          </a:xfrm>
          <a:prstGeom prst="rect">
            <a:avLst/>
          </a:prstGeom>
        </p:spPr>
      </p:pic>
      <p:sp>
        <p:nvSpPr>
          <p:cNvPr id="5" name="Text 1"/>
          <p:cNvSpPr/>
          <p:nvPr/>
        </p:nvSpPr>
        <p:spPr>
          <a:xfrm>
            <a:off x="604837" y="475178"/>
            <a:ext cx="4845844" cy="540068"/>
          </a:xfrm>
          <a:prstGeom prst="rect">
            <a:avLst/>
          </a:prstGeom>
          <a:noFill/>
          <a:ln/>
        </p:spPr>
        <p:txBody>
          <a:bodyPr wrap="none" rtlCol="0" anchor="t"/>
          <a:lstStyle/>
          <a:p>
            <a:pPr marL="0" indent="0">
              <a:lnSpc>
                <a:spcPts val="4253"/>
              </a:lnSpc>
              <a:buNone/>
            </a:pPr>
            <a:r>
              <a:rPr lang="en-US" sz="3402" dirty="0">
                <a:solidFill>
                  <a:srgbClr val="FFFFFF"/>
                </a:solidFill>
                <a:latin typeface="Roboto" pitchFamily="34" charset="0"/>
                <a:ea typeface="Roboto" pitchFamily="34" charset="-122"/>
                <a:cs typeface="Roboto" pitchFamily="34" charset="-120"/>
              </a:rPr>
              <a:t>Pilas y Recursividad en C</a:t>
            </a:r>
            <a:endParaRPr lang="en-US" sz="3402" dirty="0"/>
          </a:p>
        </p:txBody>
      </p:sp>
      <p:pic>
        <p:nvPicPr>
          <p:cNvPr id="6" name="Image 2" descr="preencoded.png"/>
          <p:cNvPicPr>
            <a:picLocks noChangeAspect="1"/>
          </p:cNvPicPr>
          <p:nvPr/>
        </p:nvPicPr>
        <p:blipFill>
          <a:blip r:embed="rId5"/>
          <a:stretch>
            <a:fillRect/>
          </a:stretch>
        </p:blipFill>
        <p:spPr>
          <a:xfrm>
            <a:off x="604837" y="1274445"/>
            <a:ext cx="864037" cy="1825347"/>
          </a:xfrm>
          <a:prstGeom prst="rect">
            <a:avLst/>
          </a:prstGeom>
        </p:spPr>
      </p:pic>
      <p:sp>
        <p:nvSpPr>
          <p:cNvPr id="7" name="Text 2"/>
          <p:cNvSpPr/>
          <p:nvPr/>
        </p:nvSpPr>
        <p:spPr>
          <a:xfrm>
            <a:off x="1728073" y="1447205"/>
            <a:ext cx="2387560" cy="269915"/>
          </a:xfrm>
          <a:prstGeom prst="rect">
            <a:avLst/>
          </a:prstGeom>
          <a:noFill/>
          <a:ln/>
        </p:spPr>
        <p:txBody>
          <a:bodyPr wrap="none" rtlCol="0" anchor="t"/>
          <a:lstStyle/>
          <a:p>
            <a:pPr marL="0" indent="0" algn="l">
              <a:lnSpc>
                <a:spcPts val="2126"/>
              </a:lnSpc>
              <a:buNone/>
            </a:pPr>
            <a:r>
              <a:rPr lang="en-US" sz="1701" dirty="0">
                <a:solidFill>
                  <a:srgbClr val="CFD0D8"/>
                </a:solidFill>
                <a:latin typeface="Roboto" pitchFamily="34" charset="0"/>
                <a:ea typeface="Roboto" pitchFamily="34" charset="-122"/>
                <a:cs typeface="Roboto" pitchFamily="34" charset="-120"/>
              </a:rPr>
              <a:t>Implementación de Pilas</a:t>
            </a:r>
            <a:endParaRPr lang="en-US" sz="1701" dirty="0"/>
          </a:p>
        </p:txBody>
      </p:sp>
      <p:sp>
        <p:nvSpPr>
          <p:cNvPr id="8" name="Text 3"/>
          <p:cNvSpPr/>
          <p:nvPr/>
        </p:nvSpPr>
        <p:spPr>
          <a:xfrm>
            <a:off x="1728073" y="1820704"/>
            <a:ext cx="6811089" cy="1106329"/>
          </a:xfrm>
          <a:prstGeom prst="rect">
            <a:avLst/>
          </a:prstGeom>
          <a:noFill/>
          <a:ln/>
        </p:spPr>
        <p:txBody>
          <a:bodyPr wrap="square" rtlCol="0" anchor="t"/>
          <a:lstStyle/>
          <a:p>
            <a:pPr marL="0" indent="0" algn="l">
              <a:lnSpc>
                <a:spcPts val="2177"/>
              </a:lnSpc>
              <a:buNone/>
            </a:pPr>
            <a:r>
              <a:rPr lang="en-US" sz="1361" dirty="0">
                <a:solidFill>
                  <a:srgbClr val="CFD0D8"/>
                </a:solidFill>
                <a:latin typeface="Roboto" pitchFamily="34" charset="0"/>
                <a:ea typeface="Roboto" pitchFamily="34" charset="-122"/>
                <a:cs typeface="Roboto" pitchFamily="34" charset="-120"/>
              </a:rPr>
              <a:t>Las pilas en C se pueden implementar utilizando arrays o listas enlazadas. La función push agrega elementos al tope, mientras que pop los elimina. Es crucial manejar correctamente los casos de pila llena y vacía para evitar desbordamientos o subdesbordamientos.</a:t>
            </a:r>
            <a:endParaRPr lang="en-US" sz="1361" dirty="0"/>
          </a:p>
        </p:txBody>
      </p:sp>
      <p:pic>
        <p:nvPicPr>
          <p:cNvPr id="9" name="Image 3" descr="preencoded.png"/>
          <p:cNvPicPr>
            <a:picLocks noChangeAspect="1"/>
          </p:cNvPicPr>
          <p:nvPr/>
        </p:nvPicPr>
        <p:blipFill>
          <a:blip r:embed="rId6"/>
          <a:stretch>
            <a:fillRect/>
          </a:stretch>
        </p:blipFill>
        <p:spPr>
          <a:xfrm>
            <a:off x="604837" y="3099792"/>
            <a:ext cx="864037" cy="1548765"/>
          </a:xfrm>
          <a:prstGeom prst="rect">
            <a:avLst/>
          </a:prstGeom>
        </p:spPr>
      </p:pic>
      <p:sp>
        <p:nvSpPr>
          <p:cNvPr id="10" name="Text 4"/>
          <p:cNvSpPr/>
          <p:nvPr/>
        </p:nvSpPr>
        <p:spPr>
          <a:xfrm>
            <a:off x="1728073" y="3272552"/>
            <a:ext cx="2160270" cy="269915"/>
          </a:xfrm>
          <a:prstGeom prst="rect">
            <a:avLst/>
          </a:prstGeom>
          <a:noFill/>
          <a:ln/>
        </p:spPr>
        <p:txBody>
          <a:bodyPr wrap="none" rtlCol="0" anchor="t"/>
          <a:lstStyle/>
          <a:p>
            <a:pPr marL="0" indent="0" algn="l">
              <a:lnSpc>
                <a:spcPts val="2126"/>
              </a:lnSpc>
              <a:buNone/>
            </a:pPr>
            <a:r>
              <a:rPr lang="en-US" sz="1701" dirty="0">
                <a:solidFill>
                  <a:srgbClr val="CFD0D8"/>
                </a:solidFill>
                <a:latin typeface="Roboto" pitchFamily="34" charset="0"/>
                <a:ea typeface="Roboto" pitchFamily="34" charset="-122"/>
                <a:cs typeface="Roboto" pitchFamily="34" charset="-120"/>
              </a:rPr>
              <a:t>Recursividad Básica</a:t>
            </a:r>
            <a:endParaRPr lang="en-US" sz="1701" dirty="0"/>
          </a:p>
        </p:txBody>
      </p:sp>
      <p:sp>
        <p:nvSpPr>
          <p:cNvPr id="11" name="Text 5"/>
          <p:cNvSpPr/>
          <p:nvPr/>
        </p:nvSpPr>
        <p:spPr>
          <a:xfrm>
            <a:off x="1728073" y="3646051"/>
            <a:ext cx="6811089" cy="829747"/>
          </a:xfrm>
          <a:prstGeom prst="rect">
            <a:avLst/>
          </a:prstGeom>
          <a:noFill/>
          <a:ln/>
        </p:spPr>
        <p:txBody>
          <a:bodyPr wrap="square" rtlCol="0" anchor="t"/>
          <a:lstStyle/>
          <a:p>
            <a:pPr marL="0" indent="0" algn="l">
              <a:lnSpc>
                <a:spcPts val="2177"/>
              </a:lnSpc>
              <a:buNone/>
            </a:pPr>
            <a:r>
              <a:rPr lang="en-US" sz="1361" dirty="0">
                <a:solidFill>
                  <a:srgbClr val="CFD0D8"/>
                </a:solidFill>
                <a:latin typeface="Roboto" pitchFamily="34" charset="0"/>
                <a:ea typeface="Roboto" pitchFamily="34" charset="-122"/>
                <a:cs typeface="Roboto" pitchFamily="34" charset="-120"/>
              </a:rPr>
              <a:t>La recursividad implica que una función se llame a sí misma. Es útil para problemas que se pueden descomponer en subproblemas más pequeños del mismo tipo. Ejemplos clásicos incluyen el cálculo de factoriales y la secuencia de Fibonacci.</a:t>
            </a:r>
            <a:endParaRPr lang="en-US" sz="1361" dirty="0"/>
          </a:p>
        </p:txBody>
      </p:sp>
      <p:pic>
        <p:nvPicPr>
          <p:cNvPr id="12" name="Image 4" descr="preencoded.png"/>
          <p:cNvPicPr>
            <a:picLocks noChangeAspect="1"/>
          </p:cNvPicPr>
          <p:nvPr/>
        </p:nvPicPr>
        <p:blipFill>
          <a:blip r:embed="rId7"/>
          <a:stretch>
            <a:fillRect/>
          </a:stretch>
        </p:blipFill>
        <p:spPr>
          <a:xfrm>
            <a:off x="604837" y="4648557"/>
            <a:ext cx="864037" cy="1548765"/>
          </a:xfrm>
          <a:prstGeom prst="rect">
            <a:avLst/>
          </a:prstGeom>
        </p:spPr>
      </p:pic>
      <p:sp>
        <p:nvSpPr>
          <p:cNvPr id="13" name="Text 6"/>
          <p:cNvSpPr/>
          <p:nvPr/>
        </p:nvSpPr>
        <p:spPr>
          <a:xfrm>
            <a:off x="1728073" y="4821317"/>
            <a:ext cx="2247662" cy="269915"/>
          </a:xfrm>
          <a:prstGeom prst="rect">
            <a:avLst/>
          </a:prstGeom>
          <a:noFill/>
          <a:ln/>
        </p:spPr>
        <p:txBody>
          <a:bodyPr wrap="none" rtlCol="0" anchor="t"/>
          <a:lstStyle/>
          <a:p>
            <a:pPr marL="0" indent="0" algn="l">
              <a:lnSpc>
                <a:spcPts val="2126"/>
              </a:lnSpc>
              <a:buNone/>
            </a:pPr>
            <a:r>
              <a:rPr lang="en-US" sz="1701" dirty="0">
                <a:solidFill>
                  <a:srgbClr val="CFD0D8"/>
                </a:solidFill>
                <a:latin typeface="Roboto" pitchFamily="34" charset="0"/>
                <a:ea typeface="Roboto" pitchFamily="34" charset="-122"/>
                <a:cs typeface="Roboto" pitchFamily="34" charset="-120"/>
              </a:rPr>
              <a:t>Recursividad Avanzada</a:t>
            </a:r>
            <a:endParaRPr lang="en-US" sz="1701" dirty="0"/>
          </a:p>
        </p:txBody>
      </p:sp>
      <p:sp>
        <p:nvSpPr>
          <p:cNvPr id="14" name="Text 7"/>
          <p:cNvSpPr/>
          <p:nvPr/>
        </p:nvSpPr>
        <p:spPr>
          <a:xfrm>
            <a:off x="1728073" y="5194816"/>
            <a:ext cx="6811089" cy="829747"/>
          </a:xfrm>
          <a:prstGeom prst="rect">
            <a:avLst/>
          </a:prstGeom>
          <a:noFill/>
          <a:ln/>
        </p:spPr>
        <p:txBody>
          <a:bodyPr wrap="square" rtlCol="0" anchor="t"/>
          <a:lstStyle/>
          <a:p>
            <a:pPr marL="0" indent="0" algn="l">
              <a:lnSpc>
                <a:spcPts val="2177"/>
              </a:lnSpc>
              <a:buNone/>
            </a:pPr>
            <a:r>
              <a:rPr lang="en-US" sz="1361" dirty="0">
                <a:solidFill>
                  <a:srgbClr val="CFD0D8"/>
                </a:solidFill>
                <a:latin typeface="Roboto" pitchFamily="34" charset="0"/>
                <a:ea typeface="Roboto" pitchFamily="34" charset="-122"/>
                <a:cs typeface="Roboto" pitchFamily="34" charset="-120"/>
              </a:rPr>
              <a:t>Técnicas como la recursividad de cola pueden optimizar el uso de la pila. En problemas más complejos, como la búsqueda en árboles o la resolución de laberintos, la recursividad puede proporcionar soluciones elegantes y eficientes.</a:t>
            </a:r>
            <a:endParaRPr lang="en-US" sz="1361" dirty="0"/>
          </a:p>
        </p:txBody>
      </p:sp>
      <p:pic>
        <p:nvPicPr>
          <p:cNvPr id="15" name="Image 5" descr="preencoded.png"/>
          <p:cNvPicPr>
            <a:picLocks noChangeAspect="1"/>
          </p:cNvPicPr>
          <p:nvPr/>
        </p:nvPicPr>
        <p:blipFill>
          <a:blip r:embed="rId8"/>
          <a:stretch>
            <a:fillRect/>
          </a:stretch>
        </p:blipFill>
        <p:spPr>
          <a:xfrm>
            <a:off x="604837" y="6197322"/>
            <a:ext cx="864037" cy="1548765"/>
          </a:xfrm>
          <a:prstGeom prst="rect">
            <a:avLst/>
          </a:prstGeom>
        </p:spPr>
      </p:pic>
      <p:sp>
        <p:nvSpPr>
          <p:cNvPr id="16" name="Text 8"/>
          <p:cNvSpPr/>
          <p:nvPr/>
        </p:nvSpPr>
        <p:spPr>
          <a:xfrm>
            <a:off x="1728073" y="6370082"/>
            <a:ext cx="3071932" cy="269915"/>
          </a:xfrm>
          <a:prstGeom prst="rect">
            <a:avLst/>
          </a:prstGeom>
          <a:noFill/>
          <a:ln/>
        </p:spPr>
        <p:txBody>
          <a:bodyPr wrap="none" rtlCol="0" anchor="t"/>
          <a:lstStyle/>
          <a:p>
            <a:pPr marL="0" indent="0" algn="l">
              <a:lnSpc>
                <a:spcPts val="2126"/>
              </a:lnSpc>
              <a:buNone/>
            </a:pPr>
            <a:r>
              <a:rPr lang="en-US" sz="1701" dirty="0">
                <a:solidFill>
                  <a:srgbClr val="CFD0D8"/>
                </a:solidFill>
                <a:latin typeface="Roboto" pitchFamily="34" charset="0"/>
                <a:ea typeface="Roboto" pitchFamily="34" charset="-122"/>
                <a:cs typeface="Roboto" pitchFamily="34" charset="-120"/>
              </a:rPr>
              <a:t>Limitaciones y Consideraciones</a:t>
            </a:r>
            <a:endParaRPr lang="en-US" sz="1701" dirty="0"/>
          </a:p>
        </p:txBody>
      </p:sp>
      <p:sp>
        <p:nvSpPr>
          <p:cNvPr id="17" name="Text 9"/>
          <p:cNvSpPr/>
          <p:nvPr/>
        </p:nvSpPr>
        <p:spPr>
          <a:xfrm>
            <a:off x="1728073" y="6743581"/>
            <a:ext cx="6811089" cy="829747"/>
          </a:xfrm>
          <a:prstGeom prst="rect">
            <a:avLst/>
          </a:prstGeom>
          <a:noFill/>
          <a:ln/>
        </p:spPr>
        <p:txBody>
          <a:bodyPr wrap="square" rtlCol="0" anchor="t"/>
          <a:lstStyle/>
          <a:p>
            <a:pPr marL="0" indent="0" algn="l">
              <a:lnSpc>
                <a:spcPts val="2177"/>
              </a:lnSpc>
              <a:buNone/>
            </a:pPr>
            <a:r>
              <a:rPr lang="en-US" sz="1361" dirty="0">
                <a:solidFill>
                  <a:srgbClr val="CFD0D8"/>
                </a:solidFill>
                <a:latin typeface="Roboto" pitchFamily="34" charset="0"/>
                <a:ea typeface="Roboto" pitchFamily="34" charset="-122"/>
                <a:cs typeface="Roboto" pitchFamily="34" charset="-120"/>
              </a:rPr>
              <a:t>Es importante ser consciente del límite de profundidad de la pila para evitar desbordamientos. En algunos casos, las soluciones iterativas pueden ser más eficientes en términos de memoria y tiempo de ejecución.</a:t>
            </a:r>
            <a:endParaRPr lang="en-US" sz="1361" dirty="0"/>
          </a:p>
        </p:txBody>
      </p:sp>
      <p:sp>
        <p:nvSpPr>
          <p:cNvPr id="18" name="Text 10"/>
          <p:cNvSpPr/>
          <p:nvPr/>
        </p:nvSpPr>
        <p:spPr>
          <a:xfrm>
            <a:off x="604837" y="7940397"/>
            <a:ext cx="7934325" cy="553164"/>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La comprensión profunda de las pilas y la recursividad es fundamental para escribir código C eficiente y elegante, especialmente en algoritmos complejos y estructuras de datos avanzadas.</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82182"/>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0" y="0"/>
            <a:ext cx="5486400" cy="8882182"/>
          </a:xfrm>
          <a:prstGeom prst="rect">
            <a:avLst/>
          </a:prstGeom>
        </p:spPr>
      </p:pic>
      <p:sp>
        <p:nvSpPr>
          <p:cNvPr id="5" name="Text 1"/>
          <p:cNvSpPr/>
          <p:nvPr/>
        </p:nvSpPr>
        <p:spPr>
          <a:xfrm>
            <a:off x="6091238" y="475178"/>
            <a:ext cx="6990040" cy="540068"/>
          </a:xfrm>
          <a:prstGeom prst="rect">
            <a:avLst/>
          </a:prstGeom>
          <a:noFill/>
          <a:ln/>
        </p:spPr>
        <p:txBody>
          <a:bodyPr wrap="none" rtlCol="0" anchor="t"/>
          <a:lstStyle/>
          <a:p>
            <a:pPr marL="0" indent="0">
              <a:lnSpc>
                <a:spcPts val="4253"/>
              </a:lnSpc>
              <a:buNone/>
            </a:pPr>
            <a:r>
              <a:rPr lang="en-US" sz="3402" dirty="0">
                <a:solidFill>
                  <a:srgbClr val="FFFFFF"/>
                </a:solidFill>
                <a:latin typeface="Roboto" pitchFamily="34" charset="0"/>
                <a:ea typeface="Roboto" pitchFamily="34" charset="-122"/>
                <a:cs typeface="Roboto" pitchFamily="34" charset="-120"/>
              </a:rPr>
              <a:t>Gestión de Memoria y Cadenas en C</a:t>
            </a:r>
            <a:endParaRPr lang="en-US" sz="3402" dirty="0"/>
          </a:p>
        </p:txBody>
      </p:sp>
      <p:sp>
        <p:nvSpPr>
          <p:cNvPr id="6" name="Shape 2"/>
          <p:cNvSpPr/>
          <p:nvPr/>
        </p:nvSpPr>
        <p:spPr>
          <a:xfrm>
            <a:off x="6091238" y="1468755"/>
            <a:ext cx="388739" cy="388739"/>
          </a:xfrm>
          <a:prstGeom prst="roundRect">
            <a:avLst>
              <a:gd name="adj" fmla="val 18672"/>
            </a:avLst>
          </a:prstGeom>
          <a:solidFill>
            <a:srgbClr val="182567"/>
          </a:solidFill>
          <a:ln w="7620">
            <a:solidFill>
              <a:srgbClr val="313E80"/>
            </a:solidFill>
            <a:prstDash val="solid"/>
          </a:ln>
        </p:spPr>
      </p:sp>
      <p:sp>
        <p:nvSpPr>
          <p:cNvPr id="7" name="Text 3"/>
          <p:cNvSpPr/>
          <p:nvPr/>
        </p:nvSpPr>
        <p:spPr>
          <a:xfrm>
            <a:off x="6211848" y="1533525"/>
            <a:ext cx="147399" cy="259199"/>
          </a:xfrm>
          <a:prstGeom prst="rect">
            <a:avLst/>
          </a:prstGeom>
          <a:noFill/>
          <a:ln/>
        </p:spPr>
        <p:txBody>
          <a:bodyPr wrap="none" rtlCol="0" anchor="t"/>
          <a:lstStyle/>
          <a:p>
            <a:pPr marL="0" indent="0" algn="ctr">
              <a:lnSpc>
                <a:spcPts val="2041"/>
              </a:lnSpc>
              <a:buNone/>
            </a:pPr>
            <a:r>
              <a:rPr lang="en-US" sz="2041" dirty="0">
                <a:solidFill>
                  <a:srgbClr val="CFD0D8"/>
                </a:solidFill>
                <a:latin typeface="Roboto" pitchFamily="34" charset="0"/>
                <a:ea typeface="Roboto" pitchFamily="34" charset="-122"/>
                <a:cs typeface="Roboto" pitchFamily="34" charset="-120"/>
              </a:rPr>
              <a:t>1</a:t>
            </a:r>
            <a:endParaRPr lang="en-US" sz="2041" dirty="0"/>
          </a:p>
        </p:txBody>
      </p:sp>
      <p:sp>
        <p:nvSpPr>
          <p:cNvPr id="8" name="Text 4"/>
          <p:cNvSpPr/>
          <p:nvPr/>
        </p:nvSpPr>
        <p:spPr>
          <a:xfrm>
            <a:off x="6652736" y="1468755"/>
            <a:ext cx="2928818" cy="269915"/>
          </a:xfrm>
          <a:prstGeom prst="rect">
            <a:avLst/>
          </a:prstGeom>
          <a:noFill/>
          <a:ln/>
        </p:spPr>
        <p:txBody>
          <a:bodyPr wrap="none" rtlCol="0" anchor="t"/>
          <a:lstStyle/>
          <a:p>
            <a:pPr marL="0" indent="0">
              <a:lnSpc>
                <a:spcPts val="2126"/>
              </a:lnSpc>
              <a:buNone/>
            </a:pPr>
            <a:r>
              <a:rPr lang="en-US" sz="1701" dirty="0">
                <a:solidFill>
                  <a:srgbClr val="CFD0D8"/>
                </a:solidFill>
                <a:latin typeface="Roboto" pitchFamily="34" charset="0"/>
                <a:ea typeface="Roboto" pitchFamily="34" charset="-122"/>
                <a:cs typeface="Roboto" pitchFamily="34" charset="-120"/>
              </a:rPr>
              <a:t>Memoria Estática vs Dinámica</a:t>
            </a:r>
            <a:endParaRPr lang="en-US" sz="1701" dirty="0"/>
          </a:p>
        </p:txBody>
      </p:sp>
      <p:sp>
        <p:nvSpPr>
          <p:cNvPr id="9" name="Text 5"/>
          <p:cNvSpPr/>
          <p:nvPr/>
        </p:nvSpPr>
        <p:spPr>
          <a:xfrm>
            <a:off x="6652736" y="1842254"/>
            <a:ext cx="7372826" cy="829747"/>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La memoria estática se asigna en tiempo de compilación y tiene una duración fija. La memoria dinámica, gestionada con funciones como malloc() y free(), permite una asignación flexible en tiempo de ejecución. Es crucial liberar la memoria dinámica para evitar fugas de memoria.</a:t>
            </a:r>
            <a:endParaRPr lang="en-US" sz="1361" dirty="0"/>
          </a:p>
        </p:txBody>
      </p:sp>
      <p:sp>
        <p:nvSpPr>
          <p:cNvPr id="10" name="Shape 6"/>
          <p:cNvSpPr/>
          <p:nvPr/>
        </p:nvSpPr>
        <p:spPr>
          <a:xfrm>
            <a:off x="6091238" y="3039070"/>
            <a:ext cx="388739" cy="388739"/>
          </a:xfrm>
          <a:prstGeom prst="roundRect">
            <a:avLst>
              <a:gd name="adj" fmla="val 18672"/>
            </a:avLst>
          </a:prstGeom>
          <a:solidFill>
            <a:srgbClr val="182567"/>
          </a:solidFill>
          <a:ln w="7620">
            <a:solidFill>
              <a:srgbClr val="313E80"/>
            </a:solidFill>
            <a:prstDash val="solid"/>
          </a:ln>
        </p:spPr>
      </p:sp>
      <p:sp>
        <p:nvSpPr>
          <p:cNvPr id="11" name="Text 7"/>
          <p:cNvSpPr/>
          <p:nvPr/>
        </p:nvSpPr>
        <p:spPr>
          <a:xfrm>
            <a:off x="6211848" y="3103840"/>
            <a:ext cx="147399" cy="259199"/>
          </a:xfrm>
          <a:prstGeom prst="rect">
            <a:avLst/>
          </a:prstGeom>
          <a:noFill/>
          <a:ln/>
        </p:spPr>
        <p:txBody>
          <a:bodyPr wrap="none" rtlCol="0" anchor="t"/>
          <a:lstStyle/>
          <a:p>
            <a:pPr marL="0" indent="0" algn="ctr">
              <a:lnSpc>
                <a:spcPts val="2041"/>
              </a:lnSpc>
              <a:buNone/>
            </a:pPr>
            <a:r>
              <a:rPr lang="en-US" sz="2041" dirty="0">
                <a:solidFill>
                  <a:srgbClr val="CFD0D8"/>
                </a:solidFill>
                <a:latin typeface="Roboto" pitchFamily="34" charset="0"/>
                <a:ea typeface="Roboto" pitchFamily="34" charset="-122"/>
                <a:cs typeface="Roboto" pitchFamily="34" charset="-120"/>
              </a:rPr>
              <a:t>2</a:t>
            </a:r>
            <a:endParaRPr lang="en-US" sz="2041" dirty="0"/>
          </a:p>
        </p:txBody>
      </p:sp>
      <p:sp>
        <p:nvSpPr>
          <p:cNvPr id="12" name="Text 8"/>
          <p:cNvSpPr/>
          <p:nvPr/>
        </p:nvSpPr>
        <p:spPr>
          <a:xfrm>
            <a:off x="6652736" y="3039070"/>
            <a:ext cx="2495669" cy="269915"/>
          </a:xfrm>
          <a:prstGeom prst="rect">
            <a:avLst/>
          </a:prstGeom>
          <a:noFill/>
          <a:ln/>
        </p:spPr>
        <p:txBody>
          <a:bodyPr wrap="none" rtlCol="0" anchor="t"/>
          <a:lstStyle/>
          <a:p>
            <a:pPr marL="0" indent="0">
              <a:lnSpc>
                <a:spcPts val="2126"/>
              </a:lnSpc>
              <a:buNone/>
            </a:pPr>
            <a:r>
              <a:rPr lang="en-US" sz="1701" dirty="0">
                <a:solidFill>
                  <a:srgbClr val="CFD0D8"/>
                </a:solidFill>
                <a:latin typeface="Roboto" pitchFamily="34" charset="0"/>
                <a:ea typeface="Roboto" pitchFamily="34" charset="-122"/>
                <a:cs typeface="Roboto" pitchFamily="34" charset="-120"/>
              </a:rPr>
              <a:t>Manipulación de Cadenas</a:t>
            </a:r>
            <a:endParaRPr lang="en-US" sz="1701" dirty="0"/>
          </a:p>
        </p:txBody>
      </p:sp>
      <p:sp>
        <p:nvSpPr>
          <p:cNvPr id="13" name="Text 9"/>
          <p:cNvSpPr/>
          <p:nvPr/>
        </p:nvSpPr>
        <p:spPr>
          <a:xfrm>
            <a:off x="6652736" y="3412569"/>
            <a:ext cx="7372826" cy="829747"/>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En C, las cadenas son arrays de caracteres terminados en '\0'. La biblioteca proporciona funciones como strcpy(), strcat() y strcmp() para manipular cadenas. Es importante tener en cuenta los límites del buffer para evitar desbordamientos.</a:t>
            </a:r>
            <a:endParaRPr lang="en-US" sz="1361" dirty="0"/>
          </a:p>
        </p:txBody>
      </p:sp>
      <p:sp>
        <p:nvSpPr>
          <p:cNvPr id="14" name="Shape 10"/>
          <p:cNvSpPr/>
          <p:nvPr/>
        </p:nvSpPr>
        <p:spPr>
          <a:xfrm>
            <a:off x="6091238" y="4609386"/>
            <a:ext cx="388739" cy="388739"/>
          </a:xfrm>
          <a:prstGeom prst="roundRect">
            <a:avLst>
              <a:gd name="adj" fmla="val 18672"/>
            </a:avLst>
          </a:prstGeom>
          <a:solidFill>
            <a:srgbClr val="182567"/>
          </a:solidFill>
          <a:ln w="7620">
            <a:solidFill>
              <a:srgbClr val="313E80"/>
            </a:solidFill>
            <a:prstDash val="solid"/>
          </a:ln>
        </p:spPr>
      </p:sp>
      <p:sp>
        <p:nvSpPr>
          <p:cNvPr id="15" name="Text 11"/>
          <p:cNvSpPr/>
          <p:nvPr/>
        </p:nvSpPr>
        <p:spPr>
          <a:xfrm>
            <a:off x="6211848" y="4674156"/>
            <a:ext cx="147399" cy="259199"/>
          </a:xfrm>
          <a:prstGeom prst="rect">
            <a:avLst/>
          </a:prstGeom>
          <a:noFill/>
          <a:ln/>
        </p:spPr>
        <p:txBody>
          <a:bodyPr wrap="none" rtlCol="0" anchor="t"/>
          <a:lstStyle/>
          <a:p>
            <a:pPr marL="0" indent="0" algn="ctr">
              <a:lnSpc>
                <a:spcPts val="2041"/>
              </a:lnSpc>
              <a:buNone/>
            </a:pPr>
            <a:r>
              <a:rPr lang="en-US" sz="2041" dirty="0">
                <a:solidFill>
                  <a:srgbClr val="CFD0D8"/>
                </a:solidFill>
                <a:latin typeface="Roboto" pitchFamily="34" charset="0"/>
                <a:ea typeface="Roboto" pitchFamily="34" charset="-122"/>
                <a:cs typeface="Roboto" pitchFamily="34" charset="-120"/>
              </a:rPr>
              <a:t>3</a:t>
            </a:r>
            <a:endParaRPr lang="en-US" sz="2041" dirty="0"/>
          </a:p>
        </p:txBody>
      </p:sp>
      <p:sp>
        <p:nvSpPr>
          <p:cNvPr id="16" name="Text 12"/>
          <p:cNvSpPr/>
          <p:nvPr/>
        </p:nvSpPr>
        <p:spPr>
          <a:xfrm>
            <a:off x="6652736" y="4609386"/>
            <a:ext cx="2160270" cy="269915"/>
          </a:xfrm>
          <a:prstGeom prst="rect">
            <a:avLst/>
          </a:prstGeom>
          <a:noFill/>
          <a:ln/>
        </p:spPr>
        <p:txBody>
          <a:bodyPr wrap="none" rtlCol="0" anchor="t"/>
          <a:lstStyle/>
          <a:p>
            <a:pPr marL="0" indent="0">
              <a:lnSpc>
                <a:spcPts val="2126"/>
              </a:lnSpc>
              <a:buNone/>
            </a:pPr>
            <a:r>
              <a:rPr lang="en-US" sz="1701" dirty="0">
                <a:solidFill>
                  <a:srgbClr val="CFD0D8"/>
                </a:solidFill>
                <a:latin typeface="Roboto" pitchFamily="34" charset="0"/>
                <a:ea typeface="Roboto" pitchFamily="34" charset="-122"/>
                <a:cs typeface="Roboto" pitchFamily="34" charset="-120"/>
              </a:rPr>
              <a:t>Punteros y Arrays</a:t>
            </a:r>
            <a:endParaRPr lang="en-US" sz="1701" dirty="0"/>
          </a:p>
        </p:txBody>
      </p:sp>
      <p:sp>
        <p:nvSpPr>
          <p:cNvPr id="17" name="Text 13"/>
          <p:cNvSpPr/>
          <p:nvPr/>
        </p:nvSpPr>
        <p:spPr>
          <a:xfrm>
            <a:off x="6652736" y="4982885"/>
            <a:ext cx="7372826" cy="829747"/>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Los punteros y arrays están estrechamente relacionados en C. Comprender la aritmética de punteros es esencial para manejar eficientemente estructuras de datos complejas y realizar operaciones avanzadas de memoria.</a:t>
            </a:r>
            <a:endParaRPr lang="en-US" sz="1361" dirty="0"/>
          </a:p>
        </p:txBody>
      </p:sp>
      <p:sp>
        <p:nvSpPr>
          <p:cNvPr id="18" name="Shape 14"/>
          <p:cNvSpPr/>
          <p:nvPr/>
        </p:nvSpPr>
        <p:spPr>
          <a:xfrm>
            <a:off x="6091238" y="6179701"/>
            <a:ext cx="388739" cy="388739"/>
          </a:xfrm>
          <a:prstGeom prst="roundRect">
            <a:avLst>
              <a:gd name="adj" fmla="val 18672"/>
            </a:avLst>
          </a:prstGeom>
          <a:solidFill>
            <a:srgbClr val="182567"/>
          </a:solidFill>
          <a:ln w="7620">
            <a:solidFill>
              <a:srgbClr val="313E80"/>
            </a:solidFill>
            <a:prstDash val="solid"/>
          </a:ln>
        </p:spPr>
      </p:sp>
      <p:sp>
        <p:nvSpPr>
          <p:cNvPr id="19" name="Text 15"/>
          <p:cNvSpPr/>
          <p:nvPr/>
        </p:nvSpPr>
        <p:spPr>
          <a:xfrm>
            <a:off x="6211848" y="6244471"/>
            <a:ext cx="147399" cy="259199"/>
          </a:xfrm>
          <a:prstGeom prst="rect">
            <a:avLst/>
          </a:prstGeom>
          <a:noFill/>
          <a:ln/>
        </p:spPr>
        <p:txBody>
          <a:bodyPr wrap="none" rtlCol="0" anchor="t"/>
          <a:lstStyle/>
          <a:p>
            <a:pPr marL="0" indent="0" algn="ctr">
              <a:lnSpc>
                <a:spcPts val="2041"/>
              </a:lnSpc>
              <a:buNone/>
            </a:pPr>
            <a:r>
              <a:rPr lang="en-US" sz="2041" dirty="0">
                <a:solidFill>
                  <a:srgbClr val="CFD0D8"/>
                </a:solidFill>
                <a:latin typeface="Roboto" pitchFamily="34" charset="0"/>
                <a:ea typeface="Roboto" pitchFamily="34" charset="-122"/>
                <a:cs typeface="Roboto" pitchFamily="34" charset="-120"/>
              </a:rPr>
              <a:t>4</a:t>
            </a:r>
            <a:endParaRPr lang="en-US" sz="2041" dirty="0"/>
          </a:p>
        </p:txBody>
      </p:sp>
      <p:sp>
        <p:nvSpPr>
          <p:cNvPr id="20" name="Text 16"/>
          <p:cNvSpPr/>
          <p:nvPr/>
        </p:nvSpPr>
        <p:spPr>
          <a:xfrm>
            <a:off x="6652736" y="6179701"/>
            <a:ext cx="2160270" cy="269915"/>
          </a:xfrm>
          <a:prstGeom prst="rect">
            <a:avLst/>
          </a:prstGeom>
          <a:noFill/>
          <a:ln/>
        </p:spPr>
        <p:txBody>
          <a:bodyPr wrap="none" rtlCol="0" anchor="t"/>
          <a:lstStyle/>
          <a:p>
            <a:pPr marL="0" indent="0">
              <a:lnSpc>
                <a:spcPts val="2126"/>
              </a:lnSpc>
              <a:buNone/>
            </a:pPr>
            <a:r>
              <a:rPr lang="en-US" sz="1701" dirty="0">
                <a:solidFill>
                  <a:srgbClr val="CFD0D8"/>
                </a:solidFill>
                <a:latin typeface="Roboto" pitchFamily="34" charset="0"/>
                <a:ea typeface="Roboto" pitchFamily="34" charset="-122"/>
                <a:cs typeface="Roboto" pitchFamily="34" charset="-120"/>
              </a:rPr>
              <a:t>Gestión de Errores</a:t>
            </a:r>
            <a:endParaRPr lang="en-US" sz="1701" dirty="0"/>
          </a:p>
        </p:txBody>
      </p:sp>
      <p:sp>
        <p:nvSpPr>
          <p:cNvPr id="21" name="Text 17"/>
          <p:cNvSpPr/>
          <p:nvPr/>
        </p:nvSpPr>
        <p:spPr>
          <a:xfrm>
            <a:off x="6652736" y="6553200"/>
            <a:ext cx="7372826" cy="829747"/>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Al trabajar con memoria dinámica, es crucial verificar si las asignaciones fueron exitosas y manejar adecuadamente los casos de error. Esto ayuda a prevenir fallos del programa y comportamientos indefinidos.</a:t>
            </a:r>
            <a:endParaRPr lang="en-US" sz="1361" dirty="0"/>
          </a:p>
        </p:txBody>
      </p:sp>
      <p:sp>
        <p:nvSpPr>
          <p:cNvPr id="22" name="Text 18"/>
          <p:cNvSpPr/>
          <p:nvPr/>
        </p:nvSpPr>
        <p:spPr>
          <a:xfrm>
            <a:off x="6091238" y="7577257"/>
            <a:ext cx="7934325" cy="829747"/>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La gestión efectiva de la memoria y las cadenas es fundamental para escribir programas C robustos y eficientes. Dominar estos conceptos permite crear aplicaciones que utilizan los recursos del sistema de manera óptima.</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980003"/>
            <a:ext cx="6958013" cy="540068"/>
          </a:xfrm>
          <a:prstGeom prst="rect">
            <a:avLst/>
          </a:prstGeom>
          <a:noFill/>
          <a:ln/>
        </p:spPr>
        <p:txBody>
          <a:bodyPr wrap="none" rtlCol="0" anchor="t"/>
          <a:lstStyle/>
          <a:p>
            <a:pPr marL="0" indent="0">
              <a:lnSpc>
                <a:spcPts val="4253"/>
              </a:lnSpc>
              <a:buNone/>
            </a:pPr>
            <a:r>
              <a:rPr lang="en-US" sz="3402" dirty="0">
                <a:solidFill>
                  <a:srgbClr val="FFFFFF"/>
                </a:solidFill>
                <a:latin typeface="Roboto" pitchFamily="34" charset="0"/>
                <a:ea typeface="Roboto" pitchFamily="34" charset="-122"/>
                <a:cs typeface="Roboto" pitchFamily="34" charset="-120"/>
              </a:rPr>
              <a:t>Procesos, Subprocesos e Hilos en C</a:t>
            </a:r>
            <a:endParaRPr lang="en-US" sz="3402" dirty="0"/>
          </a:p>
        </p:txBody>
      </p:sp>
      <p:sp>
        <p:nvSpPr>
          <p:cNvPr id="6" name="Shape 2"/>
          <p:cNvSpPr/>
          <p:nvPr/>
        </p:nvSpPr>
        <p:spPr>
          <a:xfrm>
            <a:off x="604837" y="1779270"/>
            <a:ext cx="7934325" cy="3616523"/>
          </a:xfrm>
          <a:prstGeom prst="roundRect">
            <a:avLst>
              <a:gd name="adj" fmla="val 2007"/>
            </a:avLst>
          </a:prstGeom>
          <a:noFill/>
          <a:ln w="7620">
            <a:solidFill>
              <a:srgbClr val="FFFFFF">
                <a:alpha val="24000"/>
              </a:srgbClr>
            </a:solidFill>
            <a:prstDash val="solid"/>
          </a:ln>
        </p:spPr>
      </p:sp>
      <p:sp>
        <p:nvSpPr>
          <p:cNvPr id="7" name="Shape 3"/>
          <p:cNvSpPr/>
          <p:nvPr/>
        </p:nvSpPr>
        <p:spPr>
          <a:xfrm>
            <a:off x="612458" y="1786890"/>
            <a:ext cx="7918252" cy="498991"/>
          </a:xfrm>
          <a:prstGeom prst="rect">
            <a:avLst/>
          </a:prstGeom>
          <a:solidFill>
            <a:srgbClr val="FFFFFF">
              <a:alpha val="4000"/>
            </a:srgbClr>
          </a:solidFill>
          <a:ln/>
        </p:spPr>
      </p:sp>
      <p:sp>
        <p:nvSpPr>
          <p:cNvPr id="8" name="Text 4"/>
          <p:cNvSpPr/>
          <p:nvPr/>
        </p:nvSpPr>
        <p:spPr>
          <a:xfrm>
            <a:off x="786051" y="1898094"/>
            <a:ext cx="2289810" cy="276582"/>
          </a:xfrm>
          <a:prstGeom prst="rect">
            <a:avLst/>
          </a:prstGeom>
          <a:noFill/>
          <a:ln/>
        </p:spPr>
        <p:txBody>
          <a:bodyPr wrap="non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Concepto</a:t>
            </a:r>
            <a:endParaRPr lang="en-US" sz="1361" dirty="0"/>
          </a:p>
        </p:txBody>
      </p:sp>
      <p:sp>
        <p:nvSpPr>
          <p:cNvPr id="9" name="Text 5"/>
          <p:cNvSpPr/>
          <p:nvPr/>
        </p:nvSpPr>
        <p:spPr>
          <a:xfrm>
            <a:off x="3429000" y="1898094"/>
            <a:ext cx="2286000" cy="276582"/>
          </a:xfrm>
          <a:prstGeom prst="rect">
            <a:avLst/>
          </a:prstGeom>
          <a:noFill/>
          <a:ln/>
        </p:spPr>
        <p:txBody>
          <a:bodyPr wrap="non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Descripción</a:t>
            </a:r>
            <a:endParaRPr lang="en-US" sz="1361" dirty="0"/>
          </a:p>
        </p:txBody>
      </p:sp>
      <p:sp>
        <p:nvSpPr>
          <p:cNvPr id="10" name="Text 6"/>
          <p:cNvSpPr/>
          <p:nvPr/>
        </p:nvSpPr>
        <p:spPr>
          <a:xfrm>
            <a:off x="6068139" y="1898094"/>
            <a:ext cx="2289810" cy="276582"/>
          </a:xfrm>
          <a:prstGeom prst="rect">
            <a:avLst/>
          </a:prstGeom>
          <a:noFill/>
          <a:ln/>
        </p:spPr>
        <p:txBody>
          <a:bodyPr wrap="non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Función Clave</a:t>
            </a:r>
            <a:endParaRPr lang="en-US" sz="1361" dirty="0"/>
          </a:p>
        </p:txBody>
      </p:sp>
      <p:sp>
        <p:nvSpPr>
          <p:cNvPr id="11" name="Shape 7"/>
          <p:cNvSpPr/>
          <p:nvPr/>
        </p:nvSpPr>
        <p:spPr>
          <a:xfrm>
            <a:off x="612458" y="2285881"/>
            <a:ext cx="7918252" cy="775573"/>
          </a:xfrm>
          <a:prstGeom prst="rect">
            <a:avLst/>
          </a:prstGeom>
          <a:solidFill>
            <a:srgbClr val="000000">
              <a:alpha val="4000"/>
            </a:srgbClr>
          </a:solidFill>
          <a:ln/>
        </p:spPr>
      </p:sp>
      <p:sp>
        <p:nvSpPr>
          <p:cNvPr id="12" name="Text 8"/>
          <p:cNvSpPr/>
          <p:nvPr/>
        </p:nvSpPr>
        <p:spPr>
          <a:xfrm>
            <a:off x="786051" y="2397085"/>
            <a:ext cx="2289810" cy="276582"/>
          </a:xfrm>
          <a:prstGeom prst="rect">
            <a:avLst/>
          </a:prstGeom>
          <a:noFill/>
          <a:ln/>
        </p:spPr>
        <p:txBody>
          <a:bodyPr wrap="non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Procesos</a:t>
            </a:r>
            <a:endParaRPr lang="en-US" sz="1361" dirty="0"/>
          </a:p>
        </p:txBody>
      </p:sp>
      <p:sp>
        <p:nvSpPr>
          <p:cNvPr id="13" name="Text 9"/>
          <p:cNvSpPr/>
          <p:nvPr/>
        </p:nvSpPr>
        <p:spPr>
          <a:xfrm>
            <a:off x="3429000" y="2397085"/>
            <a:ext cx="2286000" cy="553164"/>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Instancias independientes de programas en ejecución</a:t>
            </a:r>
            <a:endParaRPr lang="en-US" sz="1361" dirty="0"/>
          </a:p>
        </p:txBody>
      </p:sp>
      <p:sp>
        <p:nvSpPr>
          <p:cNvPr id="14" name="Text 10"/>
          <p:cNvSpPr/>
          <p:nvPr/>
        </p:nvSpPr>
        <p:spPr>
          <a:xfrm>
            <a:off x="6068139" y="2397085"/>
            <a:ext cx="2289810" cy="276582"/>
          </a:xfrm>
          <a:prstGeom prst="rect">
            <a:avLst/>
          </a:prstGeom>
          <a:noFill/>
          <a:ln/>
        </p:spPr>
        <p:txBody>
          <a:bodyPr wrap="non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fork()</a:t>
            </a:r>
            <a:endParaRPr lang="en-US" sz="1361" dirty="0"/>
          </a:p>
        </p:txBody>
      </p:sp>
      <p:sp>
        <p:nvSpPr>
          <p:cNvPr id="15" name="Shape 11"/>
          <p:cNvSpPr/>
          <p:nvPr/>
        </p:nvSpPr>
        <p:spPr>
          <a:xfrm>
            <a:off x="612458" y="3061454"/>
            <a:ext cx="7918252" cy="775573"/>
          </a:xfrm>
          <a:prstGeom prst="rect">
            <a:avLst/>
          </a:prstGeom>
          <a:solidFill>
            <a:srgbClr val="FFFFFF">
              <a:alpha val="4000"/>
            </a:srgbClr>
          </a:solidFill>
          <a:ln/>
        </p:spPr>
      </p:sp>
      <p:sp>
        <p:nvSpPr>
          <p:cNvPr id="16" name="Text 12"/>
          <p:cNvSpPr/>
          <p:nvPr/>
        </p:nvSpPr>
        <p:spPr>
          <a:xfrm>
            <a:off x="786051" y="3172658"/>
            <a:ext cx="2289810" cy="276582"/>
          </a:xfrm>
          <a:prstGeom prst="rect">
            <a:avLst/>
          </a:prstGeom>
          <a:noFill/>
          <a:ln/>
        </p:spPr>
        <p:txBody>
          <a:bodyPr wrap="non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Subprocesos</a:t>
            </a:r>
            <a:endParaRPr lang="en-US" sz="1361" dirty="0"/>
          </a:p>
        </p:txBody>
      </p:sp>
      <p:sp>
        <p:nvSpPr>
          <p:cNvPr id="17" name="Text 13"/>
          <p:cNvSpPr/>
          <p:nvPr/>
        </p:nvSpPr>
        <p:spPr>
          <a:xfrm>
            <a:off x="3429000" y="3172658"/>
            <a:ext cx="2286000" cy="553164"/>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Ejecución concurrente dentro de un proceso</a:t>
            </a:r>
            <a:endParaRPr lang="en-US" sz="1361" dirty="0"/>
          </a:p>
        </p:txBody>
      </p:sp>
      <p:sp>
        <p:nvSpPr>
          <p:cNvPr id="18" name="Text 14"/>
          <p:cNvSpPr/>
          <p:nvPr/>
        </p:nvSpPr>
        <p:spPr>
          <a:xfrm>
            <a:off x="6068139" y="3172658"/>
            <a:ext cx="2289810" cy="276582"/>
          </a:xfrm>
          <a:prstGeom prst="rect">
            <a:avLst/>
          </a:prstGeom>
          <a:noFill/>
          <a:ln/>
        </p:spPr>
        <p:txBody>
          <a:bodyPr wrap="non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pthread_create()</a:t>
            </a:r>
            <a:endParaRPr lang="en-US" sz="1361" dirty="0"/>
          </a:p>
        </p:txBody>
      </p:sp>
      <p:sp>
        <p:nvSpPr>
          <p:cNvPr id="19" name="Shape 15"/>
          <p:cNvSpPr/>
          <p:nvPr/>
        </p:nvSpPr>
        <p:spPr>
          <a:xfrm>
            <a:off x="612458" y="3837027"/>
            <a:ext cx="7918252" cy="775573"/>
          </a:xfrm>
          <a:prstGeom prst="rect">
            <a:avLst/>
          </a:prstGeom>
          <a:solidFill>
            <a:srgbClr val="000000">
              <a:alpha val="4000"/>
            </a:srgbClr>
          </a:solidFill>
          <a:ln/>
        </p:spPr>
      </p:sp>
      <p:sp>
        <p:nvSpPr>
          <p:cNvPr id="20" name="Text 16"/>
          <p:cNvSpPr/>
          <p:nvPr/>
        </p:nvSpPr>
        <p:spPr>
          <a:xfrm>
            <a:off x="786051" y="3948232"/>
            <a:ext cx="2289810" cy="276582"/>
          </a:xfrm>
          <a:prstGeom prst="rect">
            <a:avLst/>
          </a:prstGeom>
          <a:noFill/>
          <a:ln/>
        </p:spPr>
        <p:txBody>
          <a:bodyPr wrap="non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Hilos</a:t>
            </a:r>
            <a:endParaRPr lang="en-US" sz="1361" dirty="0"/>
          </a:p>
        </p:txBody>
      </p:sp>
      <p:sp>
        <p:nvSpPr>
          <p:cNvPr id="21" name="Text 17"/>
          <p:cNvSpPr/>
          <p:nvPr/>
        </p:nvSpPr>
        <p:spPr>
          <a:xfrm>
            <a:off x="3429000" y="3948232"/>
            <a:ext cx="2286000" cy="553164"/>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Unidades ligeras de ejecución que comparten recursos</a:t>
            </a:r>
            <a:endParaRPr lang="en-US" sz="1361" dirty="0"/>
          </a:p>
        </p:txBody>
      </p:sp>
      <p:sp>
        <p:nvSpPr>
          <p:cNvPr id="22" name="Text 18"/>
          <p:cNvSpPr/>
          <p:nvPr/>
        </p:nvSpPr>
        <p:spPr>
          <a:xfrm>
            <a:off x="6068139" y="3948232"/>
            <a:ext cx="2289810" cy="276582"/>
          </a:xfrm>
          <a:prstGeom prst="rect">
            <a:avLst/>
          </a:prstGeom>
          <a:noFill/>
          <a:ln/>
        </p:spPr>
        <p:txBody>
          <a:bodyPr wrap="non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pthread_join()</a:t>
            </a:r>
            <a:endParaRPr lang="en-US" sz="1361" dirty="0"/>
          </a:p>
        </p:txBody>
      </p:sp>
      <p:sp>
        <p:nvSpPr>
          <p:cNvPr id="23" name="Shape 19"/>
          <p:cNvSpPr/>
          <p:nvPr/>
        </p:nvSpPr>
        <p:spPr>
          <a:xfrm>
            <a:off x="612458" y="4612600"/>
            <a:ext cx="7918252" cy="775573"/>
          </a:xfrm>
          <a:prstGeom prst="rect">
            <a:avLst/>
          </a:prstGeom>
          <a:solidFill>
            <a:srgbClr val="FFFFFF">
              <a:alpha val="4000"/>
            </a:srgbClr>
          </a:solidFill>
          <a:ln/>
        </p:spPr>
      </p:sp>
      <p:sp>
        <p:nvSpPr>
          <p:cNvPr id="24" name="Text 20"/>
          <p:cNvSpPr/>
          <p:nvPr/>
        </p:nvSpPr>
        <p:spPr>
          <a:xfrm>
            <a:off x="786051" y="4723805"/>
            <a:ext cx="2289810" cy="276582"/>
          </a:xfrm>
          <a:prstGeom prst="rect">
            <a:avLst/>
          </a:prstGeom>
          <a:noFill/>
          <a:ln/>
        </p:spPr>
        <p:txBody>
          <a:bodyPr wrap="non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IPC</a:t>
            </a:r>
            <a:endParaRPr lang="en-US" sz="1361" dirty="0"/>
          </a:p>
        </p:txBody>
      </p:sp>
      <p:sp>
        <p:nvSpPr>
          <p:cNvPr id="25" name="Text 21"/>
          <p:cNvSpPr/>
          <p:nvPr/>
        </p:nvSpPr>
        <p:spPr>
          <a:xfrm>
            <a:off x="3429000" y="4723805"/>
            <a:ext cx="2286000" cy="553164"/>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Comunicación entre procesos</a:t>
            </a:r>
            <a:endParaRPr lang="en-US" sz="1361" dirty="0"/>
          </a:p>
        </p:txBody>
      </p:sp>
      <p:sp>
        <p:nvSpPr>
          <p:cNvPr id="26" name="Text 22"/>
          <p:cNvSpPr/>
          <p:nvPr/>
        </p:nvSpPr>
        <p:spPr>
          <a:xfrm>
            <a:off x="6068139" y="4723805"/>
            <a:ext cx="2289810" cy="276582"/>
          </a:xfrm>
          <a:prstGeom prst="rect">
            <a:avLst/>
          </a:prstGeom>
          <a:noFill/>
          <a:ln/>
        </p:spPr>
        <p:txBody>
          <a:bodyPr wrap="non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pipe(), msgget()</a:t>
            </a:r>
            <a:endParaRPr lang="en-US" sz="1361" dirty="0"/>
          </a:p>
        </p:txBody>
      </p:sp>
      <p:sp>
        <p:nvSpPr>
          <p:cNvPr id="27" name="Text 23"/>
          <p:cNvSpPr/>
          <p:nvPr/>
        </p:nvSpPr>
        <p:spPr>
          <a:xfrm>
            <a:off x="604837" y="5590103"/>
            <a:ext cx="7934325" cy="1659493"/>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La programación concurrente en C permite aprovechar al máximo los sistemas multi-núcleo modernos. Los procesos proporcionan aislamiento y seguridad, mientras que los hilos ofrecen una forma más ligera de paralelismo. La comunicación entre procesos (IPC) es crucial para coordinar tareas complejas. Es importante manejar adecuadamente la sincronización y evitar condiciones de carrera al trabajar con múltiples hilos. El uso efectivo de estos conceptos puede mejorar significativamente el rendimiento y la capacidad de respuesta de las aplicaciones C.</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1007566"/>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0" y="0"/>
            <a:ext cx="5486400" cy="11007566"/>
          </a:xfrm>
          <a:prstGeom prst="rect">
            <a:avLst/>
          </a:prstGeom>
        </p:spPr>
      </p:pic>
      <p:sp>
        <p:nvSpPr>
          <p:cNvPr id="5" name="Text 1"/>
          <p:cNvSpPr/>
          <p:nvPr/>
        </p:nvSpPr>
        <p:spPr>
          <a:xfrm>
            <a:off x="6091238" y="475178"/>
            <a:ext cx="4320540" cy="540068"/>
          </a:xfrm>
          <a:prstGeom prst="rect">
            <a:avLst/>
          </a:prstGeom>
          <a:noFill/>
          <a:ln/>
        </p:spPr>
        <p:txBody>
          <a:bodyPr wrap="none" rtlCol="0" anchor="t"/>
          <a:lstStyle/>
          <a:p>
            <a:pPr marL="0" indent="0">
              <a:lnSpc>
                <a:spcPts val="4253"/>
              </a:lnSpc>
              <a:buNone/>
            </a:pPr>
            <a:r>
              <a:rPr lang="en-US" sz="3402" dirty="0">
                <a:solidFill>
                  <a:srgbClr val="FFFFFF"/>
                </a:solidFill>
                <a:latin typeface="Roboto" pitchFamily="34" charset="0"/>
                <a:ea typeface="Roboto" pitchFamily="34" charset="-122"/>
                <a:cs typeface="Roboto" pitchFamily="34" charset="-120"/>
              </a:rPr>
              <a:t>Network Sockets en C</a:t>
            </a:r>
            <a:endParaRPr lang="en-US" sz="3402" dirty="0"/>
          </a:p>
        </p:txBody>
      </p:sp>
      <p:pic>
        <p:nvPicPr>
          <p:cNvPr id="6" name="Image 2" descr="preencoded.png"/>
          <p:cNvPicPr>
            <a:picLocks noChangeAspect="1"/>
          </p:cNvPicPr>
          <p:nvPr/>
        </p:nvPicPr>
        <p:blipFill>
          <a:blip r:embed="rId5"/>
          <a:stretch>
            <a:fillRect/>
          </a:stretch>
        </p:blipFill>
        <p:spPr>
          <a:xfrm>
            <a:off x="6091238" y="1274445"/>
            <a:ext cx="431959" cy="431959"/>
          </a:xfrm>
          <a:prstGeom prst="rect">
            <a:avLst/>
          </a:prstGeom>
        </p:spPr>
      </p:pic>
      <p:sp>
        <p:nvSpPr>
          <p:cNvPr id="7" name="Text 2"/>
          <p:cNvSpPr/>
          <p:nvPr/>
        </p:nvSpPr>
        <p:spPr>
          <a:xfrm>
            <a:off x="6091238" y="1879163"/>
            <a:ext cx="2160270" cy="269915"/>
          </a:xfrm>
          <a:prstGeom prst="rect">
            <a:avLst/>
          </a:prstGeom>
          <a:noFill/>
          <a:ln/>
        </p:spPr>
        <p:txBody>
          <a:bodyPr wrap="none" rtlCol="0" anchor="t"/>
          <a:lstStyle/>
          <a:p>
            <a:pPr marL="0" indent="0" algn="l">
              <a:lnSpc>
                <a:spcPts val="2126"/>
              </a:lnSpc>
              <a:buNone/>
            </a:pPr>
            <a:r>
              <a:rPr lang="en-US" sz="1701" dirty="0">
                <a:solidFill>
                  <a:srgbClr val="CFD0D8"/>
                </a:solidFill>
                <a:latin typeface="Roboto" pitchFamily="34" charset="0"/>
                <a:ea typeface="Roboto" pitchFamily="34" charset="-122"/>
                <a:cs typeface="Roboto" pitchFamily="34" charset="-120"/>
              </a:rPr>
              <a:t>Creación de Sockets</a:t>
            </a:r>
            <a:endParaRPr lang="en-US" sz="1701" dirty="0"/>
          </a:p>
        </p:txBody>
      </p:sp>
      <p:sp>
        <p:nvSpPr>
          <p:cNvPr id="8" name="Text 3"/>
          <p:cNvSpPr/>
          <p:nvPr/>
        </p:nvSpPr>
        <p:spPr>
          <a:xfrm>
            <a:off x="6091238" y="2252663"/>
            <a:ext cx="7934325" cy="553164"/>
          </a:xfrm>
          <a:prstGeom prst="rect">
            <a:avLst/>
          </a:prstGeom>
          <a:noFill/>
          <a:ln/>
        </p:spPr>
        <p:txBody>
          <a:bodyPr wrap="square" rtlCol="0" anchor="t"/>
          <a:lstStyle/>
          <a:p>
            <a:pPr marL="0" indent="0" algn="l">
              <a:lnSpc>
                <a:spcPts val="2177"/>
              </a:lnSpc>
              <a:buNone/>
            </a:pPr>
            <a:r>
              <a:rPr lang="en-US" sz="1361" dirty="0">
                <a:solidFill>
                  <a:srgbClr val="CFD0D8"/>
                </a:solidFill>
                <a:latin typeface="Roboto" pitchFamily="34" charset="0"/>
                <a:ea typeface="Roboto" pitchFamily="34" charset="-122"/>
                <a:cs typeface="Roboto" pitchFamily="34" charset="-120"/>
              </a:rPr>
              <a:t>Los sockets se crean utilizando la función socket(). Se especifica el dominio (como AF_INET para IPv4), el tipo (SOCK_STREAM para TCP o SOCK_DGRAM para UDP) y el protocolo.</a:t>
            </a:r>
            <a:endParaRPr lang="en-US" sz="1361" dirty="0"/>
          </a:p>
        </p:txBody>
      </p:sp>
      <p:pic>
        <p:nvPicPr>
          <p:cNvPr id="9" name="Image 3" descr="preencoded.png"/>
          <p:cNvPicPr>
            <a:picLocks noChangeAspect="1"/>
          </p:cNvPicPr>
          <p:nvPr/>
        </p:nvPicPr>
        <p:blipFill>
          <a:blip r:embed="rId6"/>
          <a:stretch>
            <a:fillRect/>
          </a:stretch>
        </p:blipFill>
        <p:spPr>
          <a:xfrm>
            <a:off x="6091238" y="3324225"/>
            <a:ext cx="431959" cy="431959"/>
          </a:xfrm>
          <a:prstGeom prst="rect">
            <a:avLst/>
          </a:prstGeom>
        </p:spPr>
      </p:pic>
      <p:sp>
        <p:nvSpPr>
          <p:cNvPr id="10" name="Text 4"/>
          <p:cNvSpPr/>
          <p:nvPr/>
        </p:nvSpPr>
        <p:spPr>
          <a:xfrm>
            <a:off x="6091238" y="3928943"/>
            <a:ext cx="2250996" cy="269915"/>
          </a:xfrm>
          <a:prstGeom prst="rect">
            <a:avLst/>
          </a:prstGeom>
          <a:noFill/>
          <a:ln/>
        </p:spPr>
        <p:txBody>
          <a:bodyPr wrap="none" rtlCol="0" anchor="t"/>
          <a:lstStyle/>
          <a:p>
            <a:pPr marL="0" indent="0" algn="l">
              <a:lnSpc>
                <a:spcPts val="2126"/>
              </a:lnSpc>
              <a:buNone/>
            </a:pPr>
            <a:r>
              <a:rPr lang="en-US" sz="1701" dirty="0">
                <a:solidFill>
                  <a:srgbClr val="CFD0D8"/>
                </a:solidFill>
                <a:latin typeface="Roboto" pitchFamily="34" charset="0"/>
                <a:ea typeface="Roboto" pitchFamily="34" charset="-122"/>
                <a:cs typeface="Roboto" pitchFamily="34" charset="-120"/>
              </a:rPr>
              <a:t>Conexión y Vinculación</a:t>
            </a:r>
            <a:endParaRPr lang="en-US" sz="1701" dirty="0"/>
          </a:p>
        </p:txBody>
      </p:sp>
      <p:sp>
        <p:nvSpPr>
          <p:cNvPr id="11" name="Text 5"/>
          <p:cNvSpPr/>
          <p:nvPr/>
        </p:nvSpPr>
        <p:spPr>
          <a:xfrm>
            <a:off x="6091238" y="4302443"/>
            <a:ext cx="7934325" cy="553164"/>
          </a:xfrm>
          <a:prstGeom prst="rect">
            <a:avLst/>
          </a:prstGeom>
          <a:noFill/>
          <a:ln/>
        </p:spPr>
        <p:txBody>
          <a:bodyPr wrap="square" rtlCol="0" anchor="t"/>
          <a:lstStyle/>
          <a:p>
            <a:pPr marL="0" indent="0" algn="l">
              <a:lnSpc>
                <a:spcPts val="2177"/>
              </a:lnSpc>
              <a:buNone/>
            </a:pPr>
            <a:r>
              <a:rPr lang="en-US" sz="1361" dirty="0">
                <a:solidFill>
                  <a:srgbClr val="CFD0D8"/>
                </a:solidFill>
                <a:latin typeface="Roboto" pitchFamily="34" charset="0"/>
                <a:ea typeface="Roboto" pitchFamily="34" charset="-122"/>
                <a:cs typeface="Roboto" pitchFamily="34" charset="-120"/>
              </a:rPr>
              <a:t>Los clientes usan connect() para establecer conexiones, mientras que los servidores usan bind() para asociar un socket a una dirección específica y listen() para aceptar conexiones entrantes.</a:t>
            </a:r>
            <a:endParaRPr lang="en-US" sz="1361" dirty="0"/>
          </a:p>
        </p:txBody>
      </p:sp>
      <p:pic>
        <p:nvPicPr>
          <p:cNvPr id="12" name="Image 4" descr="preencoded.png"/>
          <p:cNvPicPr>
            <a:picLocks noChangeAspect="1"/>
          </p:cNvPicPr>
          <p:nvPr/>
        </p:nvPicPr>
        <p:blipFill>
          <a:blip r:embed="rId7"/>
          <a:stretch>
            <a:fillRect/>
          </a:stretch>
        </p:blipFill>
        <p:spPr>
          <a:xfrm>
            <a:off x="6091238" y="5374005"/>
            <a:ext cx="431959" cy="431959"/>
          </a:xfrm>
          <a:prstGeom prst="rect">
            <a:avLst/>
          </a:prstGeom>
        </p:spPr>
      </p:pic>
      <p:sp>
        <p:nvSpPr>
          <p:cNvPr id="13" name="Text 6"/>
          <p:cNvSpPr/>
          <p:nvPr/>
        </p:nvSpPr>
        <p:spPr>
          <a:xfrm>
            <a:off x="6091238" y="5978723"/>
            <a:ext cx="2236827" cy="269915"/>
          </a:xfrm>
          <a:prstGeom prst="rect">
            <a:avLst/>
          </a:prstGeom>
          <a:noFill/>
          <a:ln/>
        </p:spPr>
        <p:txBody>
          <a:bodyPr wrap="none" rtlCol="0" anchor="t"/>
          <a:lstStyle/>
          <a:p>
            <a:pPr marL="0" indent="0" algn="l">
              <a:lnSpc>
                <a:spcPts val="2126"/>
              </a:lnSpc>
              <a:buNone/>
            </a:pPr>
            <a:r>
              <a:rPr lang="en-US" sz="1701" dirty="0">
                <a:solidFill>
                  <a:srgbClr val="CFD0D8"/>
                </a:solidFill>
                <a:latin typeface="Roboto" pitchFamily="34" charset="0"/>
                <a:ea typeface="Roboto" pitchFamily="34" charset="-122"/>
                <a:cs typeface="Roboto" pitchFamily="34" charset="-120"/>
              </a:rPr>
              <a:t>Transferencia de Datos</a:t>
            </a:r>
            <a:endParaRPr lang="en-US" sz="1701" dirty="0"/>
          </a:p>
        </p:txBody>
      </p:sp>
      <p:sp>
        <p:nvSpPr>
          <p:cNvPr id="14" name="Text 7"/>
          <p:cNvSpPr/>
          <p:nvPr/>
        </p:nvSpPr>
        <p:spPr>
          <a:xfrm>
            <a:off x="6091238" y="6352223"/>
            <a:ext cx="7934325" cy="553164"/>
          </a:xfrm>
          <a:prstGeom prst="rect">
            <a:avLst/>
          </a:prstGeom>
          <a:noFill/>
          <a:ln/>
        </p:spPr>
        <p:txBody>
          <a:bodyPr wrap="square" rtlCol="0" anchor="t"/>
          <a:lstStyle/>
          <a:p>
            <a:pPr marL="0" indent="0" algn="l">
              <a:lnSpc>
                <a:spcPts val="2177"/>
              </a:lnSpc>
              <a:buNone/>
            </a:pPr>
            <a:r>
              <a:rPr lang="en-US" sz="1361" dirty="0">
                <a:solidFill>
                  <a:srgbClr val="CFD0D8"/>
                </a:solidFill>
                <a:latin typeface="Roboto" pitchFamily="34" charset="0"/>
                <a:ea typeface="Roboto" pitchFamily="34" charset="-122"/>
                <a:cs typeface="Roboto" pitchFamily="34" charset="-120"/>
              </a:rPr>
              <a:t>send() y recv() se utilizan para enviar y recibir datos a través de sockets TCP, mientras que sendto() y recvfrom() se usan para UDP. Es importante manejar los errores y los casos de desconexión.</a:t>
            </a:r>
            <a:endParaRPr lang="en-US" sz="1361" dirty="0"/>
          </a:p>
        </p:txBody>
      </p:sp>
      <p:pic>
        <p:nvPicPr>
          <p:cNvPr id="15" name="Image 5" descr="preencoded.png"/>
          <p:cNvPicPr>
            <a:picLocks noChangeAspect="1"/>
          </p:cNvPicPr>
          <p:nvPr/>
        </p:nvPicPr>
        <p:blipFill>
          <a:blip r:embed="rId8"/>
          <a:stretch>
            <a:fillRect/>
          </a:stretch>
        </p:blipFill>
        <p:spPr>
          <a:xfrm>
            <a:off x="6091238" y="7423785"/>
            <a:ext cx="431959" cy="431959"/>
          </a:xfrm>
          <a:prstGeom prst="rect">
            <a:avLst/>
          </a:prstGeom>
        </p:spPr>
      </p:pic>
      <p:sp>
        <p:nvSpPr>
          <p:cNvPr id="16" name="Text 8"/>
          <p:cNvSpPr/>
          <p:nvPr/>
        </p:nvSpPr>
        <p:spPr>
          <a:xfrm>
            <a:off x="6091238" y="8028503"/>
            <a:ext cx="2160270" cy="269915"/>
          </a:xfrm>
          <a:prstGeom prst="rect">
            <a:avLst/>
          </a:prstGeom>
          <a:noFill/>
          <a:ln/>
        </p:spPr>
        <p:txBody>
          <a:bodyPr wrap="none" rtlCol="0" anchor="t"/>
          <a:lstStyle/>
          <a:p>
            <a:pPr marL="0" indent="0" algn="l">
              <a:lnSpc>
                <a:spcPts val="2126"/>
              </a:lnSpc>
              <a:buNone/>
            </a:pPr>
            <a:r>
              <a:rPr lang="en-US" sz="1701" dirty="0">
                <a:solidFill>
                  <a:srgbClr val="CFD0D8"/>
                </a:solidFill>
                <a:latin typeface="Roboto" pitchFamily="34" charset="0"/>
                <a:ea typeface="Roboto" pitchFamily="34" charset="-122"/>
                <a:cs typeface="Roboto" pitchFamily="34" charset="-120"/>
              </a:rPr>
              <a:t>Cierre de Sockets</a:t>
            </a:r>
            <a:endParaRPr lang="en-US" sz="1701" dirty="0"/>
          </a:p>
        </p:txBody>
      </p:sp>
      <p:sp>
        <p:nvSpPr>
          <p:cNvPr id="17" name="Text 9"/>
          <p:cNvSpPr/>
          <p:nvPr/>
        </p:nvSpPr>
        <p:spPr>
          <a:xfrm>
            <a:off x="6091238" y="8402003"/>
            <a:ext cx="7934325" cy="553164"/>
          </a:xfrm>
          <a:prstGeom prst="rect">
            <a:avLst/>
          </a:prstGeom>
          <a:noFill/>
          <a:ln/>
        </p:spPr>
        <p:txBody>
          <a:bodyPr wrap="square" rtlCol="0" anchor="t"/>
          <a:lstStyle/>
          <a:p>
            <a:pPr marL="0" indent="0" algn="l">
              <a:lnSpc>
                <a:spcPts val="2177"/>
              </a:lnSpc>
              <a:buNone/>
            </a:pPr>
            <a:r>
              <a:rPr lang="en-US" sz="1361" dirty="0">
                <a:solidFill>
                  <a:srgbClr val="CFD0D8"/>
                </a:solidFill>
                <a:latin typeface="Roboto" pitchFamily="34" charset="0"/>
                <a:ea typeface="Roboto" pitchFamily="34" charset="-122"/>
                <a:cs typeface="Roboto" pitchFamily="34" charset="-120"/>
              </a:rPr>
              <a:t>close() se usa para cerrar un socket cuando ya no se necesita. Es crucial liberar recursos y manejar adecuadamente las conexiones para evitar fugas de recursos y problemas de seguridad.</a:t>
            </a:r>
            <a:endParaRPr lang="en-US" sz="1361" dirty="0"/>
          </a:p>
        </p:txBody>
      </p:sp>
      <p:sp>
        <p:nvSpPr>
          <p:cNvPr id="18" name="Text 10"/>
          <p:cNvSpPr/>
          <p:nvPr/>
        </p:nvSpPr>
        <p:spPr>
          <a:xfrm>
            <a:off x="6091238" y="9149477"/>
            <a:ext cx="7934325" cy="1382911"/>
          </a:xfrm>
          <a:prstGeom prst="rect">
            <a:avLst/>
          </a:prstGeom>
          <a:noFill/>
          <a:ln/>
        </p:spPr>
        <p:txBody>
          <a:bodyPr wrap="square" rtlCol="0" anchor="t"/>
          <a:lstStyle/>
          <a:p>
            <a:pPr marL="0" indent="0">
              <a:lnSpc>
                <a:spcPts val="2177"/>
              </a:lnSpc>
              <a:buNone/>
            </a:pPr>
            <a:r>
              <a:rPr lang="en-US" sz="1361" dirty="0">
                <a:solidFill>
                  <a:srgbClr val="CFD0D8"/>
                </a:solidFill>
                <a:latin typeface="Roboto" pitchFamily="34" charset="0"/>
                <a:ea typeface="Roboto" pitchFamily="34" charset="-122"/>
                <a:cs typeface="Roboto" pitchFamily="34" charset="-120"/>
              </a:rPr>
              <a:t>Los network sockets son fundamentales para la programación de redes en C. Permiten la comunicación entre aplicaciones a través de redes, formando la base de protocolos como HTTP, FTP y muchos otros. Dominar el uso de sockets es esencial para desarrollar aplicaciones cliente-servidor robustas y eficientes. Es importante considerar aspectos como la seguridad, el rendimiento y la escalabilidad al diseñar sistemas basados en sockets.</a:t>
            </a:r>
            <a:endParaRPr lang="en-US" sz="136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1428</Words>
  <Application>Microsoft Office PowerPoint</Application>
  <PresentationFormat>Personalizado</PresentationFormat>
  <Paragraphs>88</Paragraphs>
  <Slides>8</Slides>
  <Notes>8</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8</vt:i4>
      </vt:variant>
    </vt:vector>
  </HeadingPairs>
  <TitlesOfParts>
    <vt:vector size="12" baseType="lpstr">
      <vt:lpstr>Arial</vt:lpstr>
      <vt:lpstr>Calibri</vt:lpstr>
      <vt:lpstr>Roboto</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estudiante02</cp:lastModifiedBy>
  <cp:revision>3</cp:revision>
  <dcterms:created xsi:type="dcterms:W3CDTF">2024-07-25T21:49:01Z</dcterms:created>
  <dcterms:modified xsi:type="dcterms:W3CDTF">2024-07-25T22:14:26Z</dcterms:modified>
</cp:coreProperties>
</file>